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Lst>
  <p:sldIdLst>
    <p:sldId id="256" r:id="rId2"/>
    <p:sldId id="257" r:id="rId3"/>
    <p:sldId id="258" r:id="rId4"/>
    <p:sldId id="259" r:id="rId5"/>
    <p:sldId id="262" r:id="rId6"/>
  </p:sldIdLst>
  <p:sldSz cx="9906000" cy="6858000" type="A4"/>
  <p:notesSz cx="7031038" cy="101631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044" autoAdjust="0"/>
    <p:restoredTop sz="94660"/>
  </p:normalViewPr>
  <p:slideViewPr>
    <p:cSldViewPr snapToGrid="0">
      <p:cViewPr>
        <p:scale>
          <a:sx n="100" d="100"/>
          <a:sy n="100" d="100"/>
        </p:scale>
        <p:origin x="-7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395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2" y="2404534"/>
            <a:ext cx="631227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224812" y="4050835"/>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2025/4/1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408171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2025/4/1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2442486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2025/4/1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84681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399" y="1931988"/>
            <a:ext cx="6876691"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2025/4/1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34860487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59" y="609600"/>
            <a:ext cx="6578197"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2025/4/1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
        <p:nvSpPr>
          <p:cNvPr id="24" name="TextBox 23"/>
          <p:cNvSpPr txBox="1"/>
          <p:nvPr/>
        </p:nvSpPr>
        <p:spPr>
          <a:xfrm>
            <a:off x="522937"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8"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921330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399"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2025/4/1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134692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2025/4/1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11717108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1"/>
            <a:ext cx="1060380"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399" y="609601"/>
            <a:ext cx="5627945"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2025/4/1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2332081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2025/4/1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3754573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399" y="2700869"/>
            <a:ext cx="6876691"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7F5A532-DD95-4836-9E25-4AB674CF1D7F}" type="datetimeFigureOut">
              <a:rPr kumimoji="1" lang="ja-JP" altLang="en-US" smtClean="0"/>
              <a:t>2025/4/1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2313974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401"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7F5A532-DD95-4836-9E25-4AB674CF1D7F}" type="datetimeFigureOut">
              <a:rPr kumimoji="1" lang="ja-JP" altLang="en-US" smtClean="0"/>
              <a:t>2025/4/1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3231326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89"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0399"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188860" y="2737247"/>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7F5A532-DD95-4836-9E25-4AB674CF1D7F}" type="datetimeFigureOut">
              <a:rPr kumimoji="1" lang="ja-JP" altLang="en-US" smtClean="0"/>
              <a:t>2025/4/1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1172689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7F5A532-DD95-4836-9E25-4AB674CF1D7F}" type="datetimeFigureOut">
              <a:rPr kumimoji="1" lang="ja-JP" altLang="en-US" smtClean="0"/>
              <a:t>2025/4/1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308770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F5A532-DD95-4836-9E25-4AB674CF1D7F}" type="datetimeFigureOut">
              <a:rPr kumimoji="1" lang="ja-JP" altLang="en-US" smtClean="0"/>
              <a:t>2025/4/1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3150281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868882" y="514926"/>
            <a:ext cx="366820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F5A532-DD95-4836-9E25-4AB674CF1D7F}" type="datetimeFigureOut">
              <a:rPr kumimoji="1" lang="ja-JP" altLang="en-US" smtClean="0"/>
              <a:t>2025/4/1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1818691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7F5A532-DD95-4836-9E25-4AB674CF1D7F}" type="datetimeFigureOut">
              <a:rPr kumimoji="1" lang="ja-JP" altLang="en-US" smtClean="0"/>
              <a:t>2025/4/1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1048807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172" y="-8468"/>
            <a:ext cx="993395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0" y="609600"/>
            <a:ext cx="6876689"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855696" y="6041364"/>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7F5A532-DD95-4836-9E25-4AB674CF1D7F}" type="datetimeFigureOut">
              <a:rPr kumimoji="1" lang="ja-JP" altLang="en-US" smtClean="0"/>
              <a:t>2025/4/1</a:t>
            </a:fld>
            <a:endParaRPr kumimoji="1" lang="ja-JP" altLang="en-US"/>
          </a:p>
        </p:txBody>
      </p:sp>
      <p:sp>
        <p:nvSpPr>
          <p:cNvPr id="5" name="Footer Placeholder 4"/>
          <p:cNvSpPr>
            <a:spLocks noGrp="1"/>
          </p:cNvSpPr>
          <p:nvPr>
            <p:ph type="ftr" sz="quarter" idx="3"/>
          </p:nvPr>
        </p:nvSpPr>
        <p:spPr>
          <a:xfrm>
            <a:off x="660399" y="6041364"/>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81732" y="6041364"/>
            <a:ext cx="555358" cy="365125"/>
          </a:xfrm>
          <a:prstGeom prst="rect">
            <a:avLst/>
          </a:prstGeom>
        </p:spPr>
        <p:txBody>
          <a:bodyPr vert="horz" lIns="91440" tIns="45720" rIns="91440" bIns="45720" rtlCol="0" anchor="ctr"/>
          <a:lstStyle>
            <a:lvl1pPr algn="r">
              <a:defRPr sz="900">
                <a:solidFill>
                  <a:schemeClr val="accent1"/>
                </a:solidFill>
              </a:defRPr>
            </a:lvl1pPr>
          </a:lstStyle>
          <a:p>
            <a:fld id="{ACB7367B-2A72-4A6D-98F2-655AFBACE796}" type="slidenum">
              <a:rPr kumimoji="1" lang="ja-JP" altLang="en-US" smtClean="0"/>
              <a:t>‹#›</a:t>
            </a:fld>
            <a:endParaRPr kumimoji="1" lang="ja-JP" altLang="en-US"/>
          </a:p>
        </p:txBody>
      </p:sp>
    </p:spTree>
    <p:extLst>
      <p:ext uri="{BB962C8B-B14F-4D97-AF65-F5344CB8AC3E}">
        <p14:creationId xmlns:p14="http://schemas.microsoft.com/office/powerpoint/2010/main" val="3125441297"/>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 id="2147483840" r:id="rId13"/>
    <p:sldLayoutId id="2147483841" r:id="rId14"/>
    <p:sldLayoutId id="2147483842" r:id="rId15"/>
    <p:sldLayoutId id="2147483843"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975770" y="1788176"/>
            <a:ext cx="3116079" cy="307777"/>
          </a:xfrm>
          <a:prstGeom prst="rect">
            <a:avLst/>
          </a:prstGeom>
          <a:noFill/>
        </p:spPr>
        <p:txBody>
          <a:bodyPr wrap="square" rtlCol="0">
            <a:spAutoFit/>
          </a:bodyPr>
          <a:lstStyle/>
          <a:p>
            <a:r>
              <a:rPr kumimoji="1" lang="ja-JP" altLang="en-US" sz="1400" b="1" dirty="0">
                <a:solidFill>
                  <a:schemeClr val="accent1">
                    <a:lumMod val="50000"/>
                  </a:schemeClr>
                </a:solidFill>
                <a:latin typeface="HG丸ｺﾞｼｯｸM-PRO" panose="020F0600000000000000" pitchFamily="50" charset="-128"/>
                <a:ea typeface="HG丸ｺﾞｼｯｸM-PRO" panose="020F0600000000000000" pitchFamily="50" charset="-128"/>
              </a:rPr>
              <a:t>地域まちづくり活動補助金の手引き</a:t>
            </a:r>
          </a:p>
        </p:txBody>
      </p:sp>
      <p:sp>
        <p:nvSpPr>
          <p:cNvPr id="14" name="テキスト ボックス 13"/>
          <p:cNvSpPr txBox="1"/>
          <p:nvPr/>
        </p:nvSpPr>
        <p:spPr>
          <a:xfrm>
            <a:off x="5358988" y="1641078"/>
            <a:ext cx="3905794" cy="4093428"/>
          </a:xfrm>
          <a:prstGeom prst="rect">
            <a:avLst/>
          </a:prstGeom>
          <a:noFill/>
        </p:spPr>
        <p:txBody>
          <a:bodyPr wrap="square" rtlCol="0">
            <a:spAutoFit/>
          </a:bodyPr>
          <a:lstStyle/>
          <a:p>
            <a:r>
              <a:rPr kumimoji="1" lang="ja-JP" altLang="en-US" sz="1000" dirty="0">
                <a:latin typeface="HG丸ｺﾞｼｯｸM-PRO" panose="020F0600000000000000" pitchFamily="50" charset="-128"/>
                <a:ea typeface="HG丸ｺﾞｼｯｸM-PRO" panose="020F0600000000000000" pitchFamily="50" charset="-128"/>
              </a:rPr>
              <a:t>目　次</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1</a:t>
            </a:r>
            <a:r>
              <a:rPr kumimoji="1" lang="ja-JP" altLang="en-US" sz="1000" dirty="0">
                <a:latin typeface="HG丸ｺﾞｼｯｸM-PRO" panose="020F0600000000000000" pitchFamily="50" charset="-128"/>
                <a:ea typeface="HG丸ｺﾞｼｯｸM-PRO" panose="020F0600000000000000" pitchFamily="50" charset="-128"/>
              </a:rPr>
              <a:t>　　制度の目的・・・・・・・・・・・（</a:t>
            </a:r>
            <a:r>
              <a:rPr kumimoji="1" lang="en-US" altLang="ja-JP" sz="1000" dirty="0">
                <a:latin typeface="HG丸ｺﾞｼｯｸM-PRO" panose="020F0600000000000000" pitchFamily="50" charset="-128"/>
                <a:ea typeface="HG丸ｺﾞｼｯｸM-PRO" panose="020F0600000000000000" pitchFamily="50" charset="-128"/>
              </a:rPr>
              <a:t>1</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2</a:t>
            </a:r>
            <a:r>
              <a:rPr kumimoji="1" lang="ja-JP" altLang="en-US" sz="1000" dirty="0">
                <a:latin typeface="HG丸ｺﾞｼｯｸM-PRO" panose="020F0600000000000000" pitchFamily="50" charset="-128"/>
                <a:ea typeface="HG丸ｺﾞｼｯｸM-PRO" panose="020F0600000000000000" pitchFamily="50" charset="-128"/>
              </a:rPr>
              <a:t>　　補助金の内容・・・・・・・・・・（</a:t>
            </a:r>
            <a:r>
              <a:rPr kumimoji="1" lang="en-US" altLang="ja-JP" sz="1000" dirty="0">
                <a:latin typeface="HG丸ｺﾞｼｯｸM-PRO" panose="020F0600000000000000" pitchFamily="50" charset="-128"/>
                <a:ea typeface="HG丸ｺﾞｼｯｸM-PRO" panose="020F0600000000000000" pitchFamily="50" charset="-128"/>
              </a:rPr>
              <a:t>1</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3</a:t>
            </a:r>
            <a:r>
              <a:rPr kumimoji="1" lang="ja-JP" altLang="en-US" sz="1000" dirty="0">
                <a:latin typeface="HG丸ｺﾞｼｯｸM-PRO" panose="020F0600000000000000" pitchFamily="50" charset="-128"/>
                <a:ea typeface="HG丸ｺﾞｼｯｸM-PRO" panose="020F0600000000000000" pitchFamily="50" charset="-128"/>
              </a:rPr>
              <a:t>　　応募できる団体・・・・・・・・・（</a:t>
            </a:r>
            <a:r>
              <a:rPr kumimoji="1" lang="en-US" altLang="ja-JP" sz="1000" dirty="0">
                <a:latin typeface="HG丸ｺﾞｼｯｸM-PRO" panose="020F0600000000000000" pitchFamily="50" charset="-128"/>
                <a:ea typeface="HG丸ｺﾞｼｯｸM-PRO" panose="020F0600000000000000" pitchFamily="50" charset="-128"/>
              </a:rPr>
              <a:t>1</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4</a:t>
            </a:r>
            <a:r>
              <a:rPr kumimoji="1" lang="ja-JP" altLang="en-US" sz="10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対象となる</a:t>
            </a:r>
            <a:r>
              <a:rPr kumimoji="1" lang="ja-JP" altLang="en-US" sz="1000" dirty="0">
                <a:latin typeface="HG丸ｺﾞｼｯｸM-PRO" panose="020F0600000000000000" pitchFamily="50" charset="-128"/>
                <a:ea typeface="HG丸ｺﾞｼｯｸM-PRO" panose="020F0600000000000000" pitchFamily="50" charset="-128"/>
              </a:rPr>
              <a:t>事業・・・・・・・・・（</a:t>
            </a:r>
            <a:r>
              <a:rPr kumimoji="1" lang="en-US" altLang="ja-JP" sz="1000" dirty="0">
                <a:latin typeface="HG丸ｺﾞｼｯｸM-PRO" panose="020F0600000000000000" pitchFamily="50" charset="-128"/>
                <a:ea typeface="HG丸ｺﾞｼｯｸM-PRO" panose="020F0600000000000000" pitchFamily="50" charset="-128"/>
              </a:rPr>
              <a:t>2</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5</a:t>
            </a:r>
            <a:r>
              <a:rPr kumimoji="1" lang="ja-JP" altLang="en-US" sz="10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補助対象期間</a:t>
            </a:r>
            <a:r>
              <a:rPr kumimoji="1" lang="ja-JP" altLang="en-US" sz="1000" dirty="0">
                <a:latin typeface="HG丸ｺﾞｼｯｸM-PRO" panose="020F0600000000000000" pitchFamily="50" charset="-128"/>
                <a:ea typeface="HG丸ｺﾞｼｯｸM-PRO" panose="020F0600000000000000" pitchFamily="50" charset="-128"/>
              </a:rPr>
              <a:t>・・・・・・・・・・（</a:t>
            </a:r>
            <a:r>
              <a:rPr kumimoji="1" lang="en-US" altLang="ja-JP" sz="1000" dirty="0">
                <a:latin typeface="HG丸ｺﾞｼｯｸM-PRO" panose="020F0600000000000000" pitchFamily="50" charset="-128"/>
                <a:ea typeface="HG丸ｺﾞｼｯｸM-PRO" panose="020F0600000000000000" pitchFamily="50" charset="-128"/>
              </a:rPr>
              <a:t>2</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6</a:t>
            </a:r>
            <a:r>
              <a:rPr kumimoji="1" lang="ja-JP" altLang="en-US" sz="10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補助対象経費</a:t>
            </a:r>
            <a:r>
              <a:rPr kumimoji="1" lang="ja-JP" altLang="en-US"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3</a:t>
            </a:r>
            <a:r>
              <a:rPr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7</a:t>
            </a:r>
            <a:r>
              <a:rPr kumimoji="1" lang="ja-JP" altLang="en-US" sz="10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実施事業の提案</a:t>
            </a:r>
            <a:r>
              <a:rPr kumimoji="1" lang="ja-JP" altLang="en-US" sz="1000" dirty="0">
                <a:latin typeface="HG丸ｺﾞｼｯｸM-PRO" panose="020F0600000000000000" pitchFamily="50" charset="-128"/>
                <a:ea typeface="HG丸ｺﾞｼｯｸM-PRO" panose="020F0600000000000000" pitchFamily="50" charset="-128"/>
              </a:rPr>
              <a:t>・・・・・・・・・（</a:t>
            </a:r>
            <a:r>
              <a:rPr kumimoji="1" lang="en-US" altLang="ja-JP" sz="1000" dirty="0">
                <a:latin typeface="HG丸ｺﾞｼｯｸM-PRO" panose="020F0600000000000000" pitchFamily="50" charset="-128"/>
                <a:ea typeface="HG丸ｺﾞｼｯｸM-PRO" panose="020F0600000000000000" pitchFamily="50" charset="-128"/>
              </a:rPr>
              <a:t>5</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8</a:t>
            </a:r>
            <a:r>
              <a:rPr kumimoji="1" lang="ja-JP" altLang="en-US" sz="1000" dirty="0">
                <a:latin typeface="HG丸ｺﾞｼｯｸM-PRO" panose="020F0600000000000000" pitchFamily="50" charset="-128"/>
                <a:ea typeface="HG丸ｺﾞｼｯｸM-PRO" panose="020F0600000000000000" pitchFamily="50" charset="-128"/>
              </a:rPr>
              <a:t>　　プレゼンテ</a:t>
            </a:r>
            <a:r>
              <a:rPr kumimoji="1" lang="en-US" altLang="ja-JP" sz="1000" dirty="0">
                <a:latin typeface="HG丸ｺﾞｼｯｸM-PRO" panose="020F0600000000000000" pitchFamily="50" charset="-128"/>
                <a:ea typeface="HG丸ｺﾞｼｯｸM-PRO" panose="020F0600000000000000" pitchFamily="50" charset="-128"/>
              </a:rPr>
              <a:t>―</a:t>
            </a:r>
            <a:r>
              <a:rPr kumimoji="1" lang="ja-JP" altLang="en-US" sz="1000" dirty="0">
                <a:latin typeface="HG丸ｺﾞｼｯｸM-PRO" panose="020F0600000000000000" pitchFamily="50" charset="-128"/>
                <a:ea typeface="HG丸ｺﾞｼｯｸM-PRO" panose="020F0600000000000000" pitchFamily="50" charset="-128"/>
              </a:rPr>
              <a:t>ション・・・・・・・（</a:t>
            </a:r>
            <a:r>
              <a:rPr kumimoji="1" lang="en-US" altLang="ja-JP" sz="1000" dirty="0">
                <a:latin typeface="HG丸ｺﾞｼｯｸM-PRO" panose="020F0600000000000000" pitchFamily="50" charset="-128"/>
                <a:ea typeface="HG丸ｺﾞｼｯｸM-PRO" panose="020F0600000000000000" pitchFamily="50" charset="-128"/>
              </a:rPr>
              <a:t>5</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9</a:t>
            </a:r>
            <a:r>
              <a:rPr kumimoji="1" lang="ja-JP" altLang="en-US" sz="1000" dirty="0">
                <a:latin typeface="HG丸ｺﾞｼｯｸM-PRO" panose="020F0600000000000000" pitchFamily="50" charset="-128"/>
                <a:ea typeface="HG丸ｺﾞｼｯｸM-PRO" panose="020F0600000000000000" pitchFamily="50" charset="-128"/>
              </a:rPr>
              <a:t>　　事業の採択・・・・・・・・・・・（</a:t>
            </a:r>
            <a:r>
              <a:rPr kumimoji="1" lang="en-US" altLang="ja-JP" sz="1000" dirty="0">
                <a:latin typeface="HG丸ｺﾞｼｯｸM-PRO" panose="020F0600000000000000" pitchFamily="50" charset="-128"/>
                <a:ea typeface="HG丸ｺﾞｼｯｸM-PRO" panose="020F0600000000000000" pitchFamily="50" charset="-128"/>
              </a:rPr>
              <a:t>5</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en-US" altLang="ja-JP" sz="1000" dirty="0">
                <a:latin typeface="HG丸ｺﾞｼｯｸM-PRO" panose="020F0600000000000000" pitchFamily="50" charset="-128"/>
                <a:ea typeface="HG丸ｺﾞｼｯｸM-PRO" panose="020F0600000000000000" pitchFamily="50" charset="-128"/>
              </a:rPr>
              <a:t>10</a:t>
            </a:r>
            <a:r>
              <a:rPr kumimoji="1" lang="ja-JP" altLang="en-US" sz="1000" dirty="0">
                <a:latin typeface="HG丸ｺﾞｼｯｸM-PRO" panose="020F0600000000000000" pitchFamily="50" charset="-128"/>
                <a:ea typeface="HG丸ｺﾞｼｯｸM-PRO" panose="020F0600000000000000" pitchFamily="50" charset="-128"/>
              </a:rPr>
              <a:t>　 補助金の</a:t>
            </a:r>
            <a:r>
              <a:rPr lang="ja-JP" altLang="en-US" sz="1000" dirty="0">
                <a:latin typeface="HG丸ｺﾞｼｯｸM-PRO" panose="020F0600000000000000" pitchFamily="50" charset="-128"/>
                <a:ea typeface="HG丸ｺﾞｼｯｸM-PRO" panose="020F0600000000000000" pitchFamily="50" charset="-128"/>
              </a:rPr>
              <a:t>交付申請及び交付決定・</a:t>
            </a:r>
            <a:r>
              <a:rPr kumimoji="1" lang="ja-JP" altLang="en-US" sz="1000" dirty="0">
                <a:latin typeface="HG丸ｺﾞｼｯｸM-PRO" panose="020F0600000000000000" pitchFamily="50" charset="-128"/>
                <a:ea typeface="HG丸ｺﾞｼｯｸM-PRO" panose="020F0600000000000000" pitchFamily="50" charset="-128"/>
              </a:rPr>
              <a:t>・（</a:t>
            </a:r>
            <a:r>
              <a:rPr kumimoji="1" lang="en-US" altLang="ja-JP" sz="1000" dirty="0">
                <a:latin typeface="HG丸ｺﾞｼｯｸM-PRO" panose="020F0600000000000000" pitchFamily="50" charset="-128"/>
                <a:ea typeface="HG丸ｺﾞｼｯｸM-PRO" panose="020F0600000000000000" pitchFamily="50" charset="-128"/>
              </a:rPr>
              <a:t>5</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r>
              <a:rPr lang="en-US" altLang="ja-JP" sz="1000" dirty="0">
                <a:latin typeface="HG丸ｺﾞｼｯｸM-PRO" panose="020F0600000000000000" pitchFamily="50" charset="-128"/>
                <a:ea typeface="HG丸ｺﾞｼｯｸM-PRO" panose="020F0600000000000000" pitchFamily="50" charset="-128"/>
              </a:rPr>
              <a:t>11</a:t>
            </a:r>
            <a:r>
              <a:rPr lang="ja-JP" altLang="en-US" sz="1000" dirty="0">
                <a:latin typeface="HG丸ｺﾞｼｯｸM-PRO" panose="020F0600000000000000" pitchFamily="50" charset="-128"/>
                <a:ea typeface="HG丸ｺﾞｼｯｸM-PRO" panose="020F0600000000000000" pitchFamily="50" charset="-128"/>
              </a:rPr>
              <a:t>　 実績報告書の提出・・・・・・</a:t>
            </a:r>
            <a:r>
              <a:rPr kumimoji="1" lang="ja-JP" altLang="en-US" sz="1000" dirty="0">
                <a:latin typeface="HG丸ｺﾞｼｯｸM-PRO" panose="020F0600000000000000" pitchFamily="50" charset="-128"/>
                <a:ea typeface="HG丸ｺﾞｼｯｸM-PRO" panose="020F0600000000000000" pitchFamily="50" charset="-128"/>
              </a:rPr>
              <a:t>・・（</a:t>
            </a:r>
            <a:r>
              <a:rPr kumimoji="1" lang="en-US" altLang="ja-JP" sz="1000" dirty="0">
                <a:latin typeface="HG丸ｺﾞｼｯｸM-PRO" panose="020F0600000000000000" pitchFamily="50" charset="-128"/>
                <a:ea typeface="HG丸ｺﾞｼｯｸM-PRO" panose="020F0600000000000000" pitchFamily="50" charset="-128"/>
              </a:rPr>
              <a:t>6</a:t>
            </a:r>
            <a:r>
              <a:rPr kumimoji="1"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a:p>
            <a:endParaRPr kumimoji="1" lang="en-US" altLang="ja-JP" sz="1000" dirty="0">
              <a:latin typeface="HG丸ｺﾞｼｯｸM-PRO" panose="020F0600000000000000" pitchFamily="50" charset="-128"/>
              <a:ea typeface="HG丸ｺﾞｼｯｸM-PRO" panose="020F0600000000000000" pitchFamily="50" charset="-128"/>
            </a:endParaRPr>
          </a:p>
          <a:p>
            <a:pPr marL="228600" indent="-228600">
              <a:buAutoNum type="arabicPlain" startAt="12"/>
            </a:pPr>
            <a:r>
              <a:rPr kumimoji="1" lang="ja-JP" altLang="en-US" sz="10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補助金・事業の流れ</a:t>
            </a:r>
            <a:r>
              <a:rPr kumimoji="1" lang="ja-JP" altLang="en-US"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7</a:t>
            </a:r>
            <a:r>
              <a:rPr lang="ja-JP" altLang="en-US" sz="1000" dirty="0">
                <a:latin typeface="HG丸ｺﾞｼｯｸM-PRO" panose="020F0600000000000000" pitchFamily="50" charset="-128"/>
                <a:ea typeface="HG丸ｺﾞｼｯｸM-PRO" panose="020F0600000000000000" pitchFamily="50" charset="-128"/>
              </a:rPr>
              <a:t>）</a:t>
            </a:r>
            <a:endParaRPr kumimoji="1" lang="en-US" altLang="ja-JP" sz="1000" dirty="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1359632" y="5905411"/>
            <a:ext cx="2656017" cy="600164"/>
          </a:xfrm>
          <a:prstGeom prst="rect">
            <a:avLst/>
          </a:prstGeom>
          <a:noFill/>
        </p:spPr>
        <p:txBody>
          <a:bodyPr wrap="square" rtlCol="0">
            <a:spAutoFit/>
          </a:bodyPr>
          <a:lstStyle/>
          <a:p>
            <a:r>
              <a:rPr kumimoji="1" lang="ja-JP" altLang="en-US" sz="1100" dirty="0">
                <a:latin typeface="HG丸ｺﾞｼｯｸM-PRO" panose="020F0600000000000000" pitchFamily="50" charset="-128"/>
                <a:ea typeface="HG丸ｺﾞｼｯｸM-PRO" panose="020F0600000000000000" pitchFamily="50" charset="-128"/>
              </a:rPr>
              <a:t>　　韮崎市役所　財務政策課</a:t>
            </a:r>
            <a:endParaRPr kumimoji="1" lang="en-US" altLang="ja-JP" sz="1100" dirty="0">
              <a:latin typeface="HG丸ｺﾞｼｯｸM-PRO" panose="020F0600000000000000" pitchFamily="50" charset="-128"/>
              <a:ea typeface="HG丸ｺﾞｼｯｸM-PRO" panose="020F0600000000000000" pitchFamily="50" charset="-128"/>
            </a:endParaRPr>
          </a:p>
          <a:p>
            <a:endParaRPr kumimoji="1" lang="en-US" altLang="ja-JP" sz="1100" dirty="0">
              <a:latin typeface="HG丸ｺﾞｼｯｸM-PRO" panose="020F0600000000000000" pitchFamily="50" charset="-128"/>
              <a:ea typeface="HG丸ｺﾞｼｯｸM-PRO" panose="020F0600000000000000" pitchFamily="50" charset="-128"/>
            </a:endParaRPr>
          </a:p>
          <a:p>
            <a:r>
              <a:rPr kumimoji="1" lang="ja-JP" altLang="en-US" sz="1100" dirty="0">
                <a:latin typeface="HG丸ｺﾞｼｯｸM-PRO" panose="020F0600000000000000" pitchFamily="50" charset="-128"/>
                <a:ea typeface="HG丸ｺﾞｼｯｸM-PRO" panose="020F0600000000000000" pitchFamily="50" charset="-128"/>
              </a:rPr>
              <a:t>　　　  　令和７年４月</a:t>
            </a:r>
            <a:endParaRPr kumimoji="1" lang="en-US" altLang="ja-JP" sz="1100" dirty="0">
              <a:latin typeface="HG丸ｺﾞｼｯｸM-PRO" panose="020F0600000000000000" pitchFamily="50" charset="-128"/>
              <a:ea typeface="HG丸ｺﾞｼｯｸM-PRO" panose="020F0600000000000000" pitchFamily="50" charset="-128"/>
            </a:endParaRPr>
          </a:p>
        </p:txBody>
      </p:sp>
      <p:sp>
        <p:nvSpPr>
          <p:cNvPr id="2" name="角丸四角形吹き出し 1"/>
          <p:cNvSpPr/>
          <p:nvPr/>
        </p:nvSpPr>
        <p:spPr>
          <a:xfrm>
            <a:off x="997807" y="2364765"/>
            <a:ext cx="3131151" cy="645526"/>
          </a:xfrm>
          <a:prstGeom prst="wedgeRoundRectCallout">
            <a:avLst>
              <a:gd name="adj1" fmla="val -2858"/>
              <a:gd name="adj2" fmla="val 100127"/>
              <a:gd name="adj3" fmla="val 16667"/>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latin typeface="HG丸ｺﾞｼｯｸM-PRO" panose="020F0600000000000000" pitchFamily="50" charset="-128"/>
                <a:ea typeface="HG丸ｺﾞｼｯｸM-PRO" panose="020F0600000000000000" pitchFamily="50" charset="-128"/>
              </a:rPr>
              <a:t>地域の課題を解決するような事業を大</a:t>
            </a:r>
            <a:r>
              <a:rPr kumimoji="1" lang="ja-JP" altLang="en-US" sz="1100" dirty="0">
                <a:latin typeface="HG丸ｺﾞｼｯｸM-PRO" panose="020F0600000000000000" pitchFamily="50" charset="-128"/>
                <a:ea typeface="HG丸ｺﾞｼｯｸM-PRO" panose="020F0600000000000000" pitchFamily="50" charset="-128"/>
              </a:rPr>
              <a:t>募集！</a:t>
            </a:r>
            <a:endParaRPr kumimoji="1" lang="en-US" altLang="ja-JP" sz="1100" dirty="0">
              <a:latin typeface="HG丸ｺﾞｼｯｸM-PRO" panose="020F0600000000000000" pitchFamily="50" charset="-128"/>
              <a:ea typeface="HG丸ｺﾞｼｯｸM-PRO" panose="020F0600000000000000" pitchFamily="50" charset="-128"/>
            </a:endParaRPr>
          </a:p>
          <a:p>
            <a:pPr algn="ctr"/>
            <a:r>
              <a:rPr kumimoji="1" lang="ja-JP" altLang="en-US" sz="1100" dirty="0">
                <a:latin typeface="HG丸ｺﾞｼｯｸM-PRO" panose="020F0600000000000000" pitchFamily="50" charset="-128"/>
                <a:ea typeface="HG丸ｺﾞｼｯｸM-PRO" panose="020F0600000000000000" pitchFamily="50" charset="-128"/>
              </a:rPr>
              <a:t>まちづくり活動、始めませんか？</a:t>
            </a:r>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86619" y="3279103"/>
            <a:ext cx="1719660" cy="2051625"/>
          </a:xfrm>
          <a:prstGeom prst="rect">
            <a:avLst/>
          </a:prstGeom>
        </p:spPr>
      </p:pic>
      <p:cxnSp>
        <p:nvCxnSpPr>
          <p:cNvPr id="9" name="直線コネクタ 8"/>
          <p:cNvCxnSpPr/>
          <p:nvPr/>
        </p:nvCxnSpPr>
        <p:spPr>
          <a:xfrm flipH="1">
            <a:off x="4867275" y="514350"/>
            <a:ext cx="1367" cy="5991225"/>
          </a:xfrm>
          <a:prstGeom prst="line">
            <a:avLst/>
          </a:prstGeom>
          <a:ln>
            <a:solidFill>
              <a:schemeClr val="accent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1365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9776" y="274464"/>
            <a:ext cx="2142308" cy="461665"/>
          </a:xfrm>
          <a:prstGeom prst="rect">
            <a:avLst/>
          </a:prstGeom>
          <a:noFill/>
        </p:spPr>
        <p:txBody>
          <a:bodyPr wrap="square" rtlCol="0">
            <a:spAutoFit/>
          </a:bodyPr>
          <a:lstStyle/>
          <a:p>
            <a:r>
              <a:rPr kumimoji="1" lang="ja-JP" altLang="en-US" sz="1200" dirty="0">
                <a:latin typeface="HG丸ｺﾞｼｯｸM-PRO" panose="020F0600000000000000" pitchFamily="50" charset="-128"/>
                <a:ea typeface="HG丸ｺﾞｼｯｸM-PRO" panose="020F0600000000000000" pitchFamily="50" charset="-128"/>
              </a:rPr>
              <a:t>１　制度の目的</a:t>
            </a:r>
            <a:endParaRPr kumimoji="1" lang="en-US" altLang="ja-JP" sz="1200" dirty="0">
              <a:latin typeface="HG丸ｺﾞｼｯｸM-PRO" panose="020F0600000000000000" pitchFamily="50" charset="-128"/>
              <a:ea typeface="HG丸ｺﾞｼｯｸM-PRO" panose="020F0600000000000000" pitchFamily="50" charset="-128"/>
            </a:endParaRPr>
          </a:p>
          <a:p>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424613" y="573311"/>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88679" y="665567"/>
            <a:ext cx="4339650" cy="830997"/>
          </a:xfrm>
          <a:prstGeom prst="rect">
            <a:avLst/>
          </a:prstGeom>
          <a:noFill/>
        </p:spPr>
        <p:txBody>
          <a:bodyPr wrap="none" rtlCol="0">
            <a:spAutoFit/>
          </a:bodyPr>
          <a:lstStyle/>
          <a:p>
            <a:r>
              <a:rPr lang="ja-JP" altLang="en-US" sz="1200" dirty="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地域が抱える課題を解決するため、市民団体が自主的かつ継続的に取り組む</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事業に対し、市が助言などの協力を行うとともに補助金を交付し、協働の</a:t>
            </a:r>
            <a:r>
              <a:rPr lang="ja-JP" altLang="en-US" sz="900" dirty="0" err="1">
                <a:latin typeface="HG丸ｺﾞｼｯｸM-PRO" panose="020F0600000000000000" pitchFamily="50" charset="-128"/>
                <a:ea typeface="HG丸ｺﾞｼｯｸM-PRO" panose="020F0600000000000000" pitchFamily="50" charset="-128"/>
              </a:rPr>
              <a:t>まちづ</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くりの担い手となる市民団体を支援することにより、第７次総合計画で目指す将</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来像である「</a:t>
            </a:r>
            <a:r>
              <a:rPr kumimoji="1" lang="ja-JP" altLang="en-US" sz="900" dirty="0">
                <a:latin typeface="HG丸ｺﾞｼｯｸM-PRO" panose="020F0600000000000000" pitchFamily="50" charset="-128"/>
                <a:ea typeface="HG丸ｺﾞｼｯｸM-PRO" panose="020F0600000000000000" pitchFamily="50" charset="-128"/>
              </a:rPr>
              <a:t>すべての人が輝き　幸せを創造するふるさと　にらさき」の実現を</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図ります。</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8" name="テキスト ボックス 7"/>
          <p:cNvSpPr txBox="1"/>
          <p:nvPr/>
        </p:nvSpPr>
        <p:spPr>
          <a:xfrm>
            <a:off x="424613" y="1521640"/>
            <a:ext cx="2142308"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２</a:t>
            </a:r>
            <a:r>
              <a:rPr kumimoji="1" lang="ja-JP" altLang="en-US" sz="1200" dirty="0">
                <a:latin typeface="HG丸ｺﾞｼｯｸM-PRO" panose="020F0600000000000000" pitchFamily="50" charset="-128"/>
                <a:ea typeface="HG丸ｺﾞｼｯｸM-PRO" panose="020F0600000000000000" pitchFamily="50" charset="-128"/>
              </a:rPr>
              <a:t>　補助金の内容</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flipV="1">
            <a:off x="445623" y="1841948"/>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0" name="表 9"/>
          <p:cNvGraphicFramePr>
            <a:graphicFrameLocks noGrp="1"/>
          </p:cNvGraphicFramePr>
          <p:nvPr>
            <p:extLst>
              <p:ext uri="{D42A27DB-BD31-4B8C-83A1-F6EECF244321}">
                <p14:modId xmlns:p14="http://schemas.microsoft.com/office/powerpoint/2010/main" val="95408708"/>
              </p:ext>
            </p:extLst>
          </p:nvPr>
        </p:nvGraphicFramePr>
        <p:xfrm>
          <a:off x="452761" y="1950339"/>
          <a:ext cx="4226354" cy="4286533"/>
        </p:xfrm>
        <a:graphic>
          <a:graphicData uri="http://schemas.openxmlformats.org/drawingml/2006/table">
            <a:tbl>
              <a:tblPr firstRow="1" bandRow="1">
                <a:tableStyleId>{5C22544A-7EE6-4342-B048-85BDC9FD1C3A}</a:tableStyleId>
              </a:tblPr>
              <a:tblGrid>
                <a:gridCol w="470517">
                  <a:extLst>
                    <a:ext uri="{9D8B030D-6E8A-4147-A177-3AD203B41FA5}">
                      <a16:colId xmlns:a16="http://schemas.microsoft.com/office/drawing/2014/main" val="1223407730"/>
                    </a:ext>
                  </a:extLst>
                </a:gridCol>
                <a:gridCol w="648070">
                  <a:extLst>
                    <a:ext uri="{9D8B030D-6E8A-4147-A177-3AD203B41FA5}">
                      <a16:colId xmlns:a16="http://schemas.microsoft.com/office/drawing/2014/main" val="1765538012"/>
                    </a:ext>
                  </a:extLst>
                </a:gridCol>
                <a:gridCol w="1518081">
                  <a:extLst>
                    <a:ext uri="{9D8B030D-6E8A-4147-A177-3AD203B41FA5}">
                      <a16:colId xmlns:a16="http://schemas.microsoft.com/office/drawing/2014/main" val="2166552737"/>
                    </a:ext>
                  </a:extLst>
                </a:gridCol>
                <a:gridCol w="1589686">
                  <a:extLst>
                    <a:ext uri="{9D8B030D-6E8A-4147-A177-3AD203B41FA5}">
                      <a16:colId xmlns:a16="http://schemas.microsoft.com/office/drawing/2014/main" val="259460271"/>
                    </a:ext>
                  </a:extLst>
                </a:gridCol>
              </a:tblGrid>
              <a:tr h="289554">
                <a:tc>
                  <a:txBody>
                    <a:bodyPr/>
                    <a:lstStyle/>
                    <a:p>
                      <a:r>
                        <a:rPr kumimoji="1" lang="ja-JP" altLang="en-US" sz="1050" dirty="0">
                          <a:latin typeface="HG丸ｺﾞｼｯｸM-PRO" panose="020F0600000000000000" pitchFamily="50" charset="-128"/>
                          <a:ea typeface="HG丸ｺﾞｼｯｸM-PRO" panose="020F0600000000000000" pitchFamily="50" charset="-128"/>
                        </a:rPr>
                        <a:t>区分</a:t>
                      </a:r>
                    </a:p>
                  </a:txBody>
                  <a:tcPr/>
                </a:tc>
                <a:tc>
                  <a:txBody>
                    <a:bodyPr/>
                    <a:lstStyle/>
                    <a:p>
                      <a:endParaRPr kumimoji="1" lang="ja-JP" altLang="en-US" sz="105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1050" dirty="0">
                          <a:latin typeface="HG丸ｺﾞｼｯｸM-PRO" panose="020F0600000000000000" pitchFamily="50" charset="-128"/>
                          <a:ea typeface="HG丸ｺﾞｼｯｸM-PRO" panose="020F0600000000000000" pitchFamily="50" charset="-128"/>
                        </a:rPr>
                        <a:t>立ち上げ支援部門</a:t>
                      </a:r>
                    </a:p>
                  </a:txBody>
                  <a:tcPr/>
                </a:tc>
                <a:tc>
                  <a:txBody>
                    <a:bodyPr/>
                    <a:lstStyle/>
                    <a:p>
                      <a:r>
                        <a:rPr kumimoji="1" lang="ja-JP" altLang="en-US" sz="1050" dirty="0">
                          <a:latin typeface="HG丸ｺﾞｼｯｸM-PRO" panose="020F0600000000000000" pitchFamily="50" charset="-128"/>
                          <a:ea typeface="HG丸ｺﾞｼｯｸM-PRO" panose="020F0600000000000000" pitchFamily="50" charset="-128"/>
                        </a:rPr>
                        <a:t>事業支援部門</a:t>
                      </a:r>
                    </a:p>
                  </a:txBody>
                  <a:tcPr/>
                </a:tc>
                <a:extLst>
                  <a:ext uri="{0D108BD9-81ED-4DB2-BD59-A6C34878D82A}">
                    <a16:rowId xmlns:a16="http://schemas.microsoft.com/office/drawing/2014/main" val="1390250057"/>
                  </a:ext>
                </a:extLst>
              </a:tr>
              <a:tr h="623287">
                <a:tc rowSpan="2">
                  <a:txBody>
                    <a:bodyPr/>
                    <a:lstStyle/>
                    <a:p>
                      <a:pPr algn="ctr"/>
                      <a:r>
                        <a:rPr lang="ja-JP" altLang="en-US" sz="1050" dirty="0"/>
                        <a:t>一般事業枠</a:t>
                      </a:r>
                      <a:endParaRPr lang="en-US" altLang="ja-JP" sz="1050" dirty="0"/>
                    </a:p>
                  </a:txBody>
                  <a:tcPr vert="eaVert" anchor="ct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内　容</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設立１年未満の市民団体が、新たに事業を始めるために要する経費に対し補助</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市民団体が公益的な事業を、自立的かつ継続的に実施していくために、要する経費に対し補助</a:t>
                      </a:r>
                    </a:p>
                  </a:txBody>
                  <a:tcPr/>
                </a:tc>
                <a:extLst>
                  <a:ext uri="{0D108BD9-81ED-4DB2-BD59-A6C34878D82A}">
                    <a16:rowId xmlns:a16="http://schemas.microsoft.com/office/drawing/2014/main" val="4290414044"/>
                  </a:ext>
                </a:extLst>
              </a:tr>
              <a:tr h="822015">
                <a:tc vMerge="1">
                  <a:txBody>
                    <a:bodyPr/>
                    <a:lstStyle/>
                    <a:p>
                      <a:endParaRPr lang="ja-JP" altLang="en-US"/>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補 助 額</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en-US" altLang="ja-JP" sz="900" dirty="0">
                          <a:latin typeface="HG丸ｺﾞｼｯｸM-PRO" panose="020F0600000000000000" pitchFamily="50" charset="-128"/>
                          <a:ea typeface="HG丸ｺﾞｼｯｸM-PRO" panose="020F0600000000000000" pitchFamily="50" charset="-128"/>
                        </a:rPr>
                        <a:t>(</a:t>
                      </a:r>
                      <a:r>
                        <a:rPr kumimoji="1" lang="ja-JP" altLang="en-US" sz="900" dirty="0">
                          <a:latin typeface="HG丸ｺﾞｼｯｸM-PRO" panose="020F0600000000000000" pitchFamily="50" charset="-128"/>
                          <a:ea typeface="HG丸ｺﾞｼｯｸM-PRO" panose="020F0600000000000000" pitchFamily="50" charset="-128"/>
                        </a:rPr>
                        <a:t>補助率</a:t>
                      </a:r>
                      <a:r>
                        <a:rPr kumimoji="1" lang="en-US" altLang="ja-JP" sz="900" dirty="0">
                          <a:latin typeface="HG丸ｺﾞｼｯｸM-PRO" panose="020F0600000000000000" pitchFamily="50" charset="-128"/>
                          <a:ea typeface="HG丸ｺﾞｼｯｸM-PRO" panose="020F0600000000000000" pitchFamily="50" charset="-128"/>
                        </a:rPr>
                        <a:t>)</a:t>
                      </a:r>
                    </a:p>
                    <a:p>
                      <a:endParaRPr kumimoji="1" lang="en-US" altLang="ja-JP" sz="900" dirty="0">
                        <a:latin typeface="HG丸ｺﾞｼｯｸM-PRO" panose="020F0600000000000000" pitchFamily="50" charset="-128"/>
                        <a:ea typeface="HG丸ｺﾞｼｯｸM-PRO" panose="020F0600000000000000" pitchFamily="50" charset="-128"/>
                      </a:endParaRPr>
                    </a:p>
                    <a:p>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交付回数</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　　　上限</a:t>
                      </a:r>
                      <a:r>
                        <a:rPr kumimoji="1" lang="en-US" altLang="ja-JP" sz="900" dirty="0">
                          <a:latin typeface="HG丸ｺﾞｼｯｸM-PRO" panose="020F0600000000000000" pitchFamily="50" charset="-128"/>
                          <a:ea typeface="HG丸ｺﾞｼｯｸM-PRO" panose="020F0600000000000000" pitchFamily="50" charset="-128"/>
                        </a:rPr>
                        <a:t>30</a:t>
                      </a:r>
                      <a:r>
                        <a:rPr kumimoji="1" lang="ja-JP" altLang="en-US" sz="900" dirty="0">
                          <a:latin typeface="HG丸ｺﾞｼｯｸM-PRO" panose="020F0600000000000000" pitchFamily="50" charset="-128"/>
                          <a:ea typeface="HG丸ｺﾞｼｯｸM-PRO" panose="020F0600000000000000" pitchFamily="50" charset="-128"/>
                        </a:rPr>
                        <a:t>万円</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a:t>
                      </a:r>
                      <a:r>
                        <a:rPr kumimoji="1" lang="en-US" altLang="ja-JP" sz="900" dirty="0">
                          <a:latin typeface="HG丸ｺﾞｼｯｸM-PRO" panose="020F0600000000000000" pitchFamily="50" charset="-128"/>
                          <a:ea typeface="HG丸ｺﾞｼｯｸM-PRO" panose="020F0600000000000000" pitchFamily="50" charset="-128"/>
                        </a:rPr>
                        <a:t>(10</a:t>
                      </a:r>
                      <a:r>
                        <a:rPr kumimoji="1" lang="ja-JP" altLang="en-US" sz="900" dirty="0">
                          <a:latin typeface="HG丸ｺﾞｼｯｸM-PRO" panose="020F0600000000000000" pitchFamily="50" charset="-128"/>
                          <a:ea typeface="HG丸ｺﾞｼｯｸM-PRO" panose="020F0600000000000000" pitchFamily="50" charset="-128"/>
                        </a:rPr>
                        <a:t>分の９以内</a:t>
                      </a:r>
                      <a:r>
                        <a:rPr kumimoji="1" lang="en-US" altLang="ja-JP" sz="900" dirty="0">
                          <a:latin typeface="HG丸ｺﾞｼｯｸM-PRO" panose="020F0600000000000000" pitchFamily="50" charset="-128"/>
                          <a:ea typeface="HG丸ｺﾞｼｯｸM-PRO" panose="020F0600000000000000" pitchFamily="50" charset="-128"/>
                        </a:rPr>
                        <a:t>)</a:t>
                      </a:r>
                    </a:p>
                    <a:p>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同一団体１回まで</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　上限</a:t>
                      </a:r>
                      <a:r>
                        <a:rPr kumimoji="1" lang="en-US" altLang="ja-JP" sz="900" dirty="0">
                          <a:latin typeface="HG丸ｺﾞｼｯｸM-PRO" panose="020F0600000000000000" pitchFamily="50" charset="-128"/>
                          <a:ea typeface="HG丸ｺﾞｼｯｸM-PRO" panose="020F0600000000000000" pitchFamily="50" charset="-128"/>
                        </a:rPr>
                        <a:t>50</a:t>
                      </a:r>
                      <a:r>
                        <a:rPr kumimoji="1" lang="ja-JP" altLang="en-US" sz="900" dirty="0">
                          <a:latin typeface="HG丸ｺﾞｼｯｸM-PRO" panose="020F0600000000000000" pitchFamily="50" charset="-128"/>
                          <a:ea typeface="HG丸ｺﾞｼｯｸM-PRO" panose="020F0600000000000000" pitchFamily="50" charset="-128"/>
                        </a:rPr>
                        <a:t>万円（１年目）</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a:t>
                      </a:r>
                      <a:r>
                        <a:rPr kumimoji="1" lang="en-US" altLang="ja-JP" sz="900" dirty="0">
                          <a:latin typeface="HG丸ｺﾞｼｯｸM-PRO" panose="020F0600000000000000" pitchFamily="50" charset="-128"/>
                          <a:ea typeface="HG丸ｺﾞｼｯｸM-PRO" panose="020F0600000000000000" pitchFamily="50" charset="-128"/>
                        </a:rPr>
                        <a:t>40</a:t>
                      </a:r>
                      <a:r>
                        <a:rPr kumimoji="1" lang="ja-JP" altLang="en-US" sz="900" dirty="0">
                          <a:latin typeface="HG丸ｺﾞｼｯｸM-PRO" panose="020F0600000000000000" pitchFamily="50" charset="-128"/>
                          <a:ea typeface="HG丸ｺﾞｼｯｸM-PRO" panose="020F0600000000000000" pitchFamily="50" charset="-128"/>
                        </a:rPr>
                        <a:t>万円（２年目）</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a:t>
                      </a:r>
                      <a:r>
                        <a:rPr kumimoji="1" lang="en-US" altLang="ja-JP" sz="900" dirty="0">
                          <a:latin typeface="HG丸ｺﾞｼｯｸM-PRO" panose="020F0600000000000000" pitchFamily="50" charset="-128"/>
                          <a:ea typeface="HG丸ｺﾞｼｯｸM-PRO" panose="020F0600000000000000" pitchFamily="50" charset="-128"/>
                        </a:rPr>
                        <a:t>30</a:t>
                      </a:r>
                      <a:r>
                        <a:rPr kumimoji="1" lang="ja-JP" altLang="en-US" sz="900" dirty="0">
                          <a:latin typeface="HG丸ｺﾞｼｯｸM-PRO" panose="020F0600000000000000" pitchFamily="50" charset="-128"/>
                          <a:ea typeface="HG丸ｺﾞｼｯｸM-PRO" panose="020F0600000000000000" pitchFamily="50" charset="-128"/>
                        </a:rPr>
                        <a:t>万円（３年目）　</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en-US" altLang="ja-JP" sz="900" dirty="0">
                          <a:latin typeface="HG丸ｺﾞｼｯｸM-PRO" panose="020F0600000000000000" pitchFamily="50" charset="-128"/>
                          <a:ea typeface="HG丸ｺﾞｼｯｸM-PRO" panose="020F0600000000000000" pitchFamily="50" charset="-128"/>
                        </a:rPr>
                        <a:t>(10</a:t>
                      </a:r>
                      <a:r>
                        <a:rPr kumimoji="1" lang="ja-JP" altLang="en-US" sz="900" dirty="0">
                          <a:latin typeface="HG丸ｺﾞｼｯｸM-PRO" panose="020F0600000000000000" pitchFamily="50" charset="-128"/>
                          <a:ea typeface="HG丸ｺﾞｼｯｸM-PRO" panose="020F0600000000000000" pitchFamily="50" charset="-128"/>
                        </a:rPr>
                        <a:t>分の９以内</a:t>
                      </a:r>
                      <a:r>
                        <a:rPr kumimoji="1" lang="en-US" altLang="ja-JP" sz="900" dirty="0">
                          <a:latin typeface="HG丸ｺﾞｼｯｸM-PRO" panose="020F0600000000000000" pitchFamily="50" charset="-128"/>
                          <a:ea typeface="HG丸ｺﾞｼｯｸM-PRO" panose="020F0600000000000000" pitchFamily="50" charset="-128"/>
                        </a:rPr>
                        <a:t>)</a:t>
                      </a:r>
                    </a:p>
                    <a:p>
                      <a:r>
                        <a:rPr kumimoji="1" lang="ja-JP" altLang="en-US" sz="900" dirty="0">
                          <a:latin typeface="HG丸ｺﾞｼｯｸM-PRO" panose="020F0600000000000000" pitchFamily="50" charset="-128"/>
                          <a:ea typeface="HG丸ｺﾞｼｯｸM-PRO" panose="020F0600000000000000" pitchFamily="50" charset="-128"/>
                        </a:rPr>
                        <a:t>同一団体１回まで。同一事業に継続して３年間助成可</a:t>
                      </a:r>
                      <a:endParaRPr kumimoji="1" lang="en-US" altLang="ja-JP"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459336234"/>
                  </a:ext>
                </a:extLst>
              </a:tr>
              <a:tr h="385099">
                <a:tc rowSpan="2">
                  <a:txBody>
                    <a:bodyPr/>
                    <a:lstStyle/>
                    <a:p>
                      <a:pPr algn="ctr"/>
                      <a:r>
                        <a:rPr kumimoji="1" lang="ja-JP" altLang="en-US" sz="1050" dirty="0"/>
                        <a:t>テーマ型事業枠</a:t>
                      </a:r>
                    </a:p>
                  </a:txBody>
                  <a:tcPr vert="eaVert" anchor="ctr"/>
                </a:tc>
                <a:tc>
                  <a:txBody>
                    <a:bodyPr/>
                    <a:lstStyle/>
                    <a:p>
                      <a:pPr algn="ctr"/>
                      <a:r>
                        <a:rPr kumimoji="1" lang="ja-JP" altLang="en-US" sz="900" dirty="0"/>
                        <a:t>内　容</a:t>
                      </a:r>
                      <a:endParaRPr kumimoji="1" lang="en-US" altLang="ja-JP" sz="900" dirty="0"/>
                    </a:p>
                  </a:txBody>
                  <a:tcPr/>
                </a:tc>
                <a:tc>
                  <a:txBody>
                    <a:bodyPr/>
                    <a:lstStyle/>
                    <a:p>
                      <a:pPr algn="ctr"/>
                      <a:r>
                        <a:rPr kumimoji="1" lang="en-US" altLang="ja-JP" sz="1050" dirty="0"/>
                        <a:t>―</a:t>
                      </a:r>
                      <a:endParaRPr kumimoji="1" lang="ja-JP" altLang="en-US" sz="1050" dirty="0"/>
                    </a:p>
                  </a:txBody>
                  <a:tcPr anchor="ctr"/>
                </a:tc>
                <a:tc>
                  <a:txBody>
                    <a:bodyPr/>
                    <a:lstStyle/>
                    <a:p>
                      <a:r>
                        <a:rPr kumimoji="1" lang="ja-JP" altLang="en-US" sz="900" dirty="0">
                          <a:latin typeface="HG丸ｺﾞｼｯｸM-PRO" panose="020F0600000000000000" pitchFamily="50" charset="-128"/>
                          <a:ea typeface="HG丸ｺﾞｼｯｸM-PRO" panose="020F0600000000000000" pitchFamily="50" charset="-128"/>
                        </a:rPr>
                        <a:t>テーマに基づく単発的な事業に要する経費に対し補助</a:t>
                      </a:r>
                    </a:p>
                  </a:txBody>
                  <a:tcPr/>
                </a:tc>
                <a:extLst>
                  <a:ext uri="{0D108BD9-81ED-4DB2-BD59-A6C34878D82A}">
                    <a16:rowId xmlns:a16="http://schemas.microsoft.com/office/drawing/2014/main" val="4292042696"/>
                  </a:ext>
                </a:extLst>
              </a:tr>
              <a:tr h="385099">
                <a:tc vMerge="1">
                  <a:txBody>
                    <a:bodyPr/>
                    <a:lstStyle/>
                    <a:p>
                      <a:endParaRPr kumimoji="1" lang="ja-JP" altLang="en-US"/>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補 助 額</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en-US" altLang="ja-JP" sz="900" dirty="0">
                          <a:latin typeface="HG丸ｺﾞｼｯｸM-PRO" panose="020F0600000000000000" pitchFamily="50" charset="-128"/>
                          <a:ea typeface="HG丸ｺﾞｼｯｸM-PRO" panose="020F0600000000000000" pitchFamily="50" charset="-128"/>
                        </a:rPr>
                        <a:t>(</a:t>
                      </a:r>
                      <a:r>
                        <a:rPr kumimoji="1" lang="ja-JP" altLang="en-US" sz="900" dirty="0">
                          <a:latin typeface="HG丸ｺﾞｼｯｸM-PRO" panose="020F0600000000000000" pitchFamily="50" charset="-128"/>
                          <a:ea typeface="HG丸ｺﾞｼｯｸM-PRO" panose="020F0600000000000000" pitchFamily="50" charset="-128"/>
                        </a:rPr>
                        <a:t>補助率</a:t>
                      </a:r>
                      <a:r>
                        <a:rPr kumimoji="1" lang="en-US" altLang="ja-JP" sz="900" dirty="0">
                          <a:latin typeface="HG丸ｺﾞｼｯｸM-PRO" panose="020F0600000000000000" pitchFamily="50" charset="-128"/>
                          <a:ea typeface="HG丸ｺﾞｼｯｸM-PRO" panose="020F0600000000000000" pitchFamily="50" charset="-128"/>
                        </a:rPr>
                        <a:t>)</a:t>
                      </a:r>
                    </a:p>
                    <a:p>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交付回数</a:t>
                      </a:r>
                      <a:endParaRPr kumimoji="1" lang="en-US" altLang="ja-JP" sz="900" dirty="0">
                        <a:latin typeface="HG丸ｺﾞｼｯｸM-PRO" panose="020F0600000000000000" pitchFamily="50" charset="-128"/>
                        <a:ea typeface="HG丸ｺﾞｼｯｸM-PRO" panose="020F0600000000000000" pitchFamily="50" charset="-128"/>
                      </a:endParaRPr>
                    </a:p>
                    <a:p>
                      <a:endParaRPr kumimoji="1" lang="en-US" altLang="ja-JP" sz="900" dirty="0"/>
                    </a:p>
                  </a:txBody>
                  <a:tcPr/>
                </a:tc>
                <a:tc>
                  <a:txBody>
                    <a:bodyPr/>
                    <a:lstStyle/>
                    <a:p>
                      <a:pPr algn="ctr"/>
                      <a:r>
                        <a:rPr kumimoji="1" lang="en-US" altLang="ja-JP" sz="900" dirty="0"/>
                        <a:t>―</a:t>
                      </a:r>
                      <a:endParaRPr kumimoji="1" lang="ja-JP" altLang="en-US" sz="900" dirty="0"/>
                    </a:p>
                  </a:txBody>
                  <a:tcPr anchor="ctr"/>
                </a:tc>
                <a:tc>
                  <a:txBody>
                    <a:bodyPr/>
                    <a:lstStyle/>
                    <a:p>
                      <a:r>
                        <a:rPr kumimoji="1" lang="ja-JP" altLang="en-US" sz="900" dirty="0"/>
                        <a:t>上限５０万円</a:t>
                      </a:r>
                      <a:endParaRPr kumimoji="1" lang="en-US" altLang="ja-JP" sz="900" dirty="0"/>
                    </a:p>
                    <a:p>
                      <a:r>
                        <a:rPr kumimoji="1" lang="ja-JP" altLang="en-US" sz="900" dirty="0"/>
                        <a:t>（２分の１～３分の２以内）</a:t>
                      </a:r>
                      <a:endParaRPr kumimoji="1" lang="en-US" altLang="ja-JP" sz="900" dirty="0"/>
                    </a:p>
                    <a:p>
                      <a:endParaRPr kumimoji="1" lang="en-US" altLang="ja-JP" sz="900" dirty="0"/>
                    </a:p>
                    <a:p>
                      <a:r>
                        <a:rPr kumimoji="1" lang="ja-JP" altLang="en-US" sz="900" dirty="0"/>
                        <a:t>同一団体１回まで</a:t>
                      </a:r>
                    </a:p>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77587688"/>
                  </a:ext>
                </a:extLst>
              </a:tr>
              <a:tr h="125730">
                <a:tc rowSpan="2">
                  <a:txBody>
                    <a:bodyPr/>
                    <a:lstStyle/>
                    <a:p>
                      <a:pPr algn="ctr"/>
                      <a:r>
                        <a:rPr kumimoji="1" lang="ja-JP" altLang="en-US" sz="1050" dirty="0"/>
                        <a:t>学生枠</a:t>
                      </a:r>
                    </a:p>
                  </a:txBody>
                  <a:tcPr vert="eaVert" anchor="ctr"/>
                </a:tc>
                <a:tc>
                  <a:txBody>
                    <a:bodyPr/>
                    <a:lstStyle/>
                    <a:p>
                      <a:pPr algn="ctr"/>
                      <a:r>
                        <a:rPr kumimoji="1" lang="ja-JP" altLang="en-US" sz="900" dirty="0"/>
                        <a:t>内　容</a:t>
                      </a:r>
                    </a:p>
                  </a:txBody>
                  <a:tcPr/>
                </a:tc>
                <a:tc>
                  <a:txBody>
                    <a:bodyPr/>
                    <a:lstStyle/>
                    <a:p>
                      <a:pPr algn="ctr"/>
                      <a:r>
                        <a:rPr kumimoji="1" lang="en-US" altLang="ja-JP" sz="1050" dirty="0"/>
                        <a:t>―</a:t>
                      </a:r>
                      <a:endParaRPr kumimoji="1" lang="ja-JP" altLang="en-US" sz="1050" dirty="0"/>
                    </a:p>
                  </a:txBody>
                  <a:tcPr anchor="ct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大学等の学生で構成されている団体が実施する事業に要する経費に対し補助</a:t>
                      </a:r>
                    </a:p>
                  </a:txBody>
                  <a:tcPr/>
                </a:tc>
                <a:extLst>
                  <a:ext uri="{0D108BD9-81ED-4DB2-BD59-A6C34878D82A}">
                    <a16:rowId xmlns:a16="http://schemas.microsoft.com/office/drawing/2014/main" val="1886904457"/>
                  </a:ext>
                </a:extLst>
              </a:tr>
              <a:tr h="125730">
                <a:tc vMerge="1">
                  <a:txBody>
                    <a:bodyPr/>
                    <a:lstStyle/>
                    <a:p>
                      <a:endParaRPr kumimoji="1" lang="ja-JP" altLang="en-US"/>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補 助 額</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en-US" altLang="ja-JP" sz="900" dirty="0">
                          <a:latin typeface="HG丸ｺﾞｼｯｸM-PRO" panose="020F0600000000000000" pitchFamily="50" charset="-128"/>
                          <a:ea typeface="HG丸ｺﾞｼｯｸM-PRO" panose="020F0600000000000000" pitchFamily="50" charset="-128"/>
                        </a:rPr>
                        <a:t>(</a:t>
                      </a:r>
                      <a:r>
                        <a:rPr kumimoji="1" lang="ja-JP" altLang="en-US" sz="900" dirty="0">
                          <a:latin typeface="HG丸ｺﾞｼｯｸM-PRO" panose="020F0600000000000000" pitchFamily="50" charset="-128"/>
                          <a:ea typeface="HG丸ｺﾞｼｯｸM-PRO" panose="020F0600000000000000" pitchFamily="50" charset="-128"/>
                        </a:rPr>
                        <a:t>補助率</a:t>
                      </a:r>
                      <a:r>
                        <a:rPr kumimoji="1" lang="en-US" altLang="ja-JP" sz="900" dirty="0">
                          <a:latin typeface="HG丸ｺﾞｼｯｸM-PRO" panose="020F0600000000000000" pitchFamily="50" charset="-128"/>
                          <a:ea typeface="HG丸ｺﾞｼｯｸM-PRO" panose="020F0600000000000000" pitchFamily="50" charset="-128"/>
                        </a:rPr>
                        <a:t>)</a:t>
                      </a:r>
                    </a:p>
                    <a:p>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交付回数</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900" dirty="0"/>
                        <a:t>―</a:t>
                      </a:r>
                      <a:endParaRPr kumimoji="1" lang="ja-JP" altLang="en-US" sz="900" dirty="0"/>
                    </a:p>
                  </a:txBody>
                  <a:tcPr anchor="ctr"/>
                </a:tc>
                <a:tc>
                  <a:txBody>
                    <a:bodyPr/>
                    <a:lstStyle/>
                    <a:p>
                      <a:r>
                        <a:rPr kumimoji="1" lang="ja-JP" altLang="en-US" sz="900"/>
                        <a:t>上限２０万円</a:t>
                      </a:r>
                      <a:endParaRPr kumimoji="1" lang="en-US" altLang="ja-JP" sz="900" dirty="0"/>
                    </a:p>
                    <a:p>
                      <a:r>
                        <a:rPr kumimoji="1" lang="ja-JP" altLang="en-US" sz="900" dirty="0"/>
                        <a:t>（１０分の９以内）</a:t>
                      </a:r>
                      <a:endParaRPr kumimoji="1" lang="en-US" altLang="ja-JP" sz="900" dirty="0"/>
                    </a:p>
                    <a:p>
                      <a:endParaRPr kumimoji="1" lang="en-US" altLang="ja-JP" sz="900" dirty="0"/>
                    </a:p>
                    <a:p>
                      <a:r>
                        <a:rPr kumimoji="1" lang="ja-JP" altLang="en-US" sz="900" dirty="0"/>
                        <a:t>同一団体１回まで</a:t>
                      </a:r>
                    </a:p>
                  </a:txBody>
                  <a:tcPr/>
                </a:tc>
                <a:extLst>
                  <a:ext uri="{0D108BD9-81ED-4DB2-BD59-A6C34878D82A}">
                    <a16:rowId xmlns:a16="http://schemas.microsoft.com/office/drawing/2014/main" val="363497757"/>
                  </a:ext>
                </a:extLst>
              </a:tr>
            </a:tbl>
          </a:graphicData>
        </a:graphic>
      </p:graphicFrame>
      <p:sp>
        <p:nvSpPr>
          <p:cNvPr id="11" name="テキスト ボックス 10"/>
          <p:cNvSpPr txBox="1"/>
          <p:nvPr/>
        </p:nvSpPr>
        <p:spPr>
          <a:xfrm>
            <a:off x="4953000" y="287473"/>
            <a:ext cx="2142308"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3</a:t>
            </a:r>
            <a:r>
              <a:rPr kumimoji="1" lang="ja-JP" altLang="en-US" sz="1200" dirty="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応募できる団体</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5067332" y="579295"/>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5041313" y="692353"/>
            <a:ext cx="4255188" cy="1061829"/>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rPr>
              <a:t>　応募できる団体は、以下の要件を満たしている団体（登録団体</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）です。</a:t>
            </a:r>
            <a:endParaRPr lang="en-US" altLang="ja-JP" sz="900" dirty="0">
              <a:latin typeface="HG丸ｺﾞｼｯｸM-PRO" panose="020F0600000000000000" pitchFamily="50" charset="-128"/>
              <a:ea typeface="HG丸ｺﾞｼｯｸM-PRO" panose="020F0600000000000000" pitchFamily="50" charset="-128"/>
            </a:endParaRPr>
          </a:p>
          <a:p>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①　韮崎市に活動拠点があり、３人以上で団体が構成されていること。</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②　団体に関する規約があること。（定款、会則等があること）</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③　市による団体の紹介や情報発信を認めること。</a:t>
            </a:r>
            <a:endParaRPr lang="en-US" altLang="ja-JP" sz="900" dirty="0">
              <a:latin typeface="HG丸ｺﾞｼｯｸM-PRO" panose="020F0600000000000000" pitchFamily="50" charset="-128"/>
              <a:ea typeface="HG丸ｺﾞｼｯｸM-PRO" panose="020F0600000000000000" pitchFamily="50" charset="-128"/>
            </a:endParaRPr>
          </a:p>
          <a:p>
            <a:endParaRPr lang="en-US" altLang="ja-JP" sz="900" dirty="0">
              <a:latin typeface="HG丸ｺﾞｼｯｸM-PRO" panose="020F0600000000000000" pitchFamily="50" charset="-128"/>
              <a:ea typeface="HG丸ｺﾞｼｯｸM-PRO" panose="020F0600000000000000" pitchFamily="50" charset="-128"/>
            </a:endParaRPr>
          </a:p>
          <a:p>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韮崎市地域まちづくり活動団体登録要綱第４条第３項に規定する登録団体</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5037904" y="1721989"/>
            <a:ext cx="2142308" cy="461665"/>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4</a:t>
            </a:r>
            <a:r>
              <a:rPr lang="ja-JP" altLang="en-US" sz="1200" dirty="0">
                <a:latin typeface="HG丸ｺﾞｼｯｸM-PRO" panose="020F0600000000000000" pitchFamily="50" charset="-128"/>
                <a:ea typeface="HG丸ｺﾞｼｯｸM-PRO" panose="020F0600000000000000" pitchFamily="50" charset="-128"/>
              </a:rPr>
              <a:t>　対象となる事業</a:t>
            </a:r>
            <a:endParaRPr kumimoji="1" lang="en-US" altLang="ja-JP" sz="1200" dirty="0">
              <a:latin typeface="HG丸ｺﾞｼｯｸM-PRO" panose="020F0600000000000000" pitchFamily="50" charset="-128"/>
              <a:ea typeface="HG丸ｺﾞｼｯｸM-PRO" panose="020F0600000000000000" pitchFamily="50" charset="-128"/>
            </a:endParaRPr>
          </a:p>
          <a:p>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5056027" y="2004288"/>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5037905" y="2063560"/>
            <a:ext cx="4225761" cy="784830"/>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rPr>
              <a:t>以下の全ての要件を満たしていること。</a:t>
            </a:r>
            <a:endParaRPr lang="en-US" altLang="ja-JP" sz="900" dirty="0">
              <a:latin typeface="HG丸ｺﾞｼｯｸM-PRO" panose="020F0600000000000000" pitchFamily="50" charset="-128"/>
              <a:ea typeface="HG丸ｺﾞｼｯｸM-PRO" panose="020F0600000000000000" pitchFamily="50" charset="-128"/>
            </a:endParaRPr>
          </a:p>
          <a:p>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①　地域課題を自ら具体的に解決する事業</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②　地域住民の共感と協力が得られる事業</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③　市民団体等の自立した活動が期待される事業　</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5045738" y="2802410"/>
            <a:ext cx="2142308" cy="461665"/>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5</a:t>
            </a:r>
            <a:r>
              <a:rPr lang="ja-JP" altLang="en-US" sz="1200" dirty="0">
                <a:latin typeface="HG丸ｺﾞｼｯｸM-PRO" panose="020F0600000000000000" pitchFamily="50" charset="-128"/>
                <a:ea typeface="HG丸ｺﾞｼｯｸM-PRO" panose="020F0600000000000000" pitchFamily="50" charset="-128"/>
              </a:rPr>
              <a:t>　補助対象期間</a:t>
            </a:r>
            <a:endParaRPr kumimoji="1" lang="en-US" altLang="ja-JP" sz="1200" dirty="0">
              <a:latin typeface="HG丸ｺﾞｼｯｸM-PRO" panose="020F0600000000000000" pitchFamily="50" charset="-128"/>
              <a:ea typeface="HG丸ｺﾞｼｯｸM-PRO" panose="020F0600000000000000" pitchFamily="50" charset="-128"/>
            </a:endParaRPr>
          </a:p>
          <a:p>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8" name="正方形/長方形 17"/>
          <p:cNvSpPr/>
          <p:nvPr/>
        </p:nvSpPr>
        <p:spPr>
          <a:xfrm>
            <a:off x="5067332" y="3140212"/>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5067332" y="3235897"/>
            <a:ext cx="4225761" cy="507831"/>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rPr>
              <a:t>　補助対象期間とは、公益活動を市民団体が行う中で、事業費が補助対象となる期間です。</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期間は、交付決定日～</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月</a:t>
            </a:r>
            <a:r>
              <a:rPr lang="en-US" altLang="ja-JP" sz="900" dirty="0">
                <a:latin typeface="HG丸ｺﾞｼｯｸM-PRO" panose="020F0600000000000000" pitchFamily="50" charset="-128"/>
                <a:ea typeface="HG丸ｺﾞｼｯｸM-PRO" panose="020F0600000000000000" pitchFamily="50" charset="-128"/>
              </a:rPr>
              <a:t>31</a:t>
            </a:r>
            <a:r>
              <a:rPr lang="ja-JP" altLang="en-US" sz="900" dirty="0">
                <a:latin typeface="HG丸ｺﾞｼｯｸM-PRO" panose="020F0600000000000000" pitchFamily="50" charset="-128"/>
                <a:ea typeface="HG丸ｺﾞｼｯｸM-PRO" panose="020F0600000000000000" pitchFamily="50" charset="-128"/>
              </a:rPr>
              <a:t>日までです。</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5111470" y="4477838"/>
            <a:ext cx="4196335" cy="51124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市外の団体は応募できるのですか？</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市外在住であっても可能です。ただし、韮崎市に活動拠点があり、本市の地域課題を解決するため住民と連携して活動する団体であることが条件です。</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20" name="正方形/長方形 19"/>
          <p:cNvSpPr/>
          <p:nvPr/>
        </p:nvSpPr>
        <p:spPr>
          <a:xfrm>
            <a:off x="5111470" y="3798503"/>
            <a:ext cx="4196335" cy="60651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補助金を申請したいけど、</a:t>
            </a:r>
            <a:r>
              <a:rPr lang="ja-JP" altLang="en-US" sz="900" dirty="0">
                <a:latin typeface="HG丸ｺﾞｼｯｸM-PRO" panose="020F0600000000000000" pitchFamily="50" charset="-128"/>
                <a:ea typeface="HG丸ｺﾞｼｯｸM-PRO" panose="020F0600000000000000" pitchFamily="50" charset="-128"/>
              </a:rPr>
              <a:t>同時に両方の</a:t>
            </a:r>
            <a:r>
              <a:rPr kumimoji="1" lang="ja-JP" altLang="en-US" sz="900" dirty="0">
                <a:latin typeface="HG丸ｺﾞｼｯｸM-PRO" panose="020F0600000000000000" pitchFamily="50" charset="-128"/>
                <a:ea typeface="HG丸ｺﾞｼｯｸM-PRO" panose="020F0600000000000000" pitchFamily="50" charset="-128"/>
              </a:rPr>
              <a:t>部門に申請</a:t>
            </a:r>
            <a:r>
              <a:rPr lang="ja-JP" altLang="en-US" sz="900" dirty="0">
                <a:latin typeface="HG丸ｺﾞｼｯｸM-PRO" panose="020F0600000000000000" pitchFamily="50" charset="-128"/>
                <a:ea typeface="HG丸ｺﾞｼｯｸM-PRO" panose="020F0600000000000000" pitchFamily="50" charset="-128"/>
              </a:rPr>
              <a:t>できるの</a:t>
            </a:r>
            <a:r>
              <a:rPr kumimoji="1" lang="ja-JP" altLang="en-US" sz="900" dirty="0">
                <a:latin typeface="HG丸ｺﾞｼｯｸM-PRO" panose="020F0600000000000000" pitchFamily="50" charset="-128"/>
                <a:ea typeface="HG丸ｺﾞｼｯｸM-PRO" panose="020F0600000000000000" pitchFamily="50" charset="-128"/>
              </a:rPr>
              <a:t>？</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立ち上げ支援部門は、団体設立１年未満の団体しか申請できません。団体を設立し継続的に活動する場合、立ち上げ支援・事業支援の両方に申請することができます。</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21" name="正方形/長方形 20"/>
          <p:cNvSpPr/>
          <p:nvPr/>
        </p:nvSpPr>
        <p:spPr>
          <a:xfrm>
            <a:off x="5111470" y="5044490"/>
            <a:ext cx="4196335" cy="78165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同一事業に対し継続して３年間まで実施可能とは？</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事業支援部門で、補助対象期間は単年度を原則としますが、初年度に交付決定を受けた事業について、次年度も引き続き提案があった場合は、市長が継続する必要があると認めた場合に限り、当初の年度を含め</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年度を限度として引き続き助成することができます。</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22" name="正方形/長方形 21"/>
          <p:cNvSpPr/>
          <p:nvPr/>
        </p:nvSpPr>
        <p:spPr>
          <a:xfrm>
            <a:off x="5111470" y="5898965"/>
            <a:ext cx="4196335" cy="4881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提案した経費の額は減額されるのか？</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経費については、補助対象となる経費であるか精査します。補助対象外のものが含まれていれば減額します。</a:t>
            </a:r>
            <a:endParaRPr kumimoji="1" lang="en-US" altLang="ja-JP" sz="900" dirty="0">
              <a:latin typeface="HG丸ｺﾞｼｯｸM-PRO" panose="020F0600000000000000" pitchFamily="50" charset="-128"/>
              <a:ea typeface="HG丸ｺﾞｼｯｸM-PRO" panose="020F0600000000000000" pitchFamily="50" charset="-128"/>
            </a:endParaRPr>
          </a:p>
        </p:txBody>
      </p:sp>
      <p:cxnSp>
        <p:nvCxnSpPr>
          <p:cNvPr id="23" name="直線コネクタ 22"/>
          <p:cNvCxnSpPr/>
          <p:nvPr/>
        </p:nvCxnSpPr>
        <p:spPr>
          <a:xfrm flipH="1">
            <a:off x="4876800" y="468338"/>
            <a:ext cx="1367" cy="5991225"/>
          </a:xfrm>
          <a:prstGeom prst="line">
            <a:avLst/>
          </a:prstGeom>
          <a:ln>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2252584" y="6444868"/>
            <a:ext cx="62730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1</a:t>
            </a:r>
            <a:r>
              <a:rPr lang="ja-JP" altLang="en-US" sz="1200" dirty="0">
                <a:latin typeface="HG丸ｺﾞｼｯｸM-PRO" panose="020F0600000000000000" pitchFamily="50" charset="-128"/>
                <a:ea typeface="HG丸ｺﾞｼｯｸM-PRO" panose="020F0600000000000000" pitchFamily="50" charset="-128"/>
              </a:rPr>
              <a:t>）</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25" name="テキスト ボックス 24"/>
          <p:cNvSpPr txBox="1"/>
          <p:nvPr/>
        </p:nvSpPr>
        <p:spPr>
          <a:xfrm>
            <a:off x="7139518" y="6444867"/>
            <a:ext cx="62730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2</a:t>
            </a:r>
            <a:r>
              <a:rPr lang="ja-JP" altLang="en-US" sz="1200" dirty="0">
                <a:latin typeface="HG丸ｺﾞｼｯｸM-PRO" panose="020F0600000000000000" pitchFamily="50" charset="-128"/>
                <a:ea typeface="HG丸ｺﾞｼｯｸM-PRO" panose="020F0600000000000000" pitchFamily="50" charset="-128"/>
              </a:rPr>
              <a:t>）</a:t>
            </a:r>
            <a:endParaRPr kumimoji="1" lang="en-US" altLang="ja-JP"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989134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192510058"/>
              </p:ext>
            </p:extLst>
          </p:nvPr>
        </p:nvGraphicFramePr>
        <p:xfrm>
          <a:off x="290048" y="2921074"/>
          <a:ext cx="4347403" cy="3580658"/>
        </p:xfrm>
        <a:graphic>
          <a:graphicData uri="http://schemas.openxmlformats.org/drawingml/2006/table">
            <a:tbl>
              <a:tblPr firstRow="1" bandRow="1">
                <a:tableStyleId>{5C22544A-7EE6-4342-B048-85BDC9FD1C3A}</a:tableStyleId>
              </a:tblPr>
              <a:tblGrid>
                <a:gridCol w="824774">
                  <a:extLst>
                    <a:ext uri="{9D8B030D-6E8A-4147-A177-3AD203B41FA5}">
                      <a16:colId xmlns:a16="http://schemas.microsoft.com/office/drawing/2014/main" val="1223407730"/>
                    </a:ext>
                  </a:extLst>
                </a:gridCol>
                <a:gridCol w="1877760">
                  <a:extLst>
                    <a:ext uri="{9D8B030D-6E8A-4147-A177-3AD203B41FA5}">
                      <a16:colId xmlns:a16="http://schemas.microsoft.com/office/drawing/2014/main" val="2166552737"/>
                    </a:ext>
                  </a:extLst>
                </a:gridCol>
                <a:gridCol w="1644869">
                  <a:extLst>
                    <a:ext uri="{9D8B030D-6E8A-4147-A177-3AD203B41FA5}">
                      <a16:colId xmlns:a16="http://schemas.microsoft.com/office/drawing/2014/main" val="259460271"/>
                    </a:ext>
                  </a:extLst>
                </a:gridCol>
              </a:tblGrid>
              <a:tr h="241492">
                <a:tc gridSpan="2">
                  <a:txBody>
                    <a:bodyPr/>
                    <a:lstStyle/>
                    <a:p>
                      <a:r>
                        <a:rPr kumimoji="1" lang="ja-JP" altLang="en-US" sz="1050" dirty="0">
                          <a:latin typeface="HG丸ｺﾞｼｯｸM-PRO" panose="020F0600000000000000" pitchFamily="50" charset="-128"/>
                          <a:ea typeface="HG丸ｺﾞｼｯｸM-PRO" panose="020F0600000000000000" pitchFamily="50" charset="-128"/>
                        </a:rPr>
                        <a:t>　　　　　補助対象経費</a:t>
                      </a:r>
                    </a:p>
                  </a:txBody>
                  <a:tcPr/>
                </a:tc>
                <a:tc hMerge="1">
                  <a:txBody>
                    <a:bodyPr/>
                    <a:lstStyle/>
                    <a:p>
                      <a:endParaRPr kumimoji="1" lang="ja-JP" altLang="en-US" sz="1050" dirty="0">
                        <a:latin typeface="HG丸ｺﾞｼｯｸM-PRO" panose="020F0600000000000000" pitchFamily="50" charset="-128"/>
                        <a:ea typeface="HG丸ｺﾞｼｯｸM-PRO" panose="020F0600000000000000" pitchFamily="50" charset="-128"/>
                      </a:endParaRPr>
                    </a:p>
                  </a:txBody>
                  <a:tcPr/>
                </a:tc>
                <a:tc rowSpan="2">
                  <a:txBody>
                    <a:bodyPr/>
                    <a:lstStyle/>
                    <a:p>
                      <a:r>
                        <a:rPr kumimoji="1" lang="ja-JP" altLang="en-US" sz="1050" dirty="0">
                          <a:latin typeface="HG丸ｺﾞｼｯｸM-PRO" panose="020F0600000000000000" pitchFamily="50" charset="-128"/>
                          <a:ea typeface="HG丸ｺﾞｼｯｸM-PRO" panose="020F0600000000000000" pitchFamily="50" charset="-128"/>
                        </a:rPr>
                        <a:t>対象とならないもの</a:t>
                      </a:r>
                    </a:p>
                  </a:txBody>
                  <a:tcPr/>
                </a:tc>
                <a:extLst>
                  <a:ext uri="{0D108BD9-81ED-4DB2-BD59-A6C34878D82A}">
                    <a16:rowId xmlns:a16="http://schemas.microsoft.com/office/drawing/2014/main" val="1390250057"/>
                  </a:ext>
                </a:extLst>
              </a:tr>
              <a:tr h="219539">
                <a:tc>
                  <a:txBody>
                    <a:bodyPr/>
                    <a:lstStyle/>
                    <a:p>
                      <a:r>
                        <a:rPr kumimoji="1" lang="ja-JP" altLang="en-US" sz="900" dirty="0">
                          <a:latin typeface="HG丸ｺﾞｼｯｸM-PRO" panose="020F0600000000000000" pitchFamily="50" charset="-128"/>
                          <a:ea typeface="HG丸ｺﾞｼｯｸM-PRO" panose="020F0600000000000000" pitchFamily="50" charset="-128"/>
                        </a:rPr>
                        <a:t>　費　目</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　　　内　　　　容</a:t>
                      </a:r>
                    </a:p>
                  </a:txBody>
                  <a:tcPr/>
                </a:tc>
                <a:tc vMerge="1">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4290414044"/>
                  </a:ext>
                </a:extLst>
              </a:tr>
              <a:tr h="219539">
                <a:tc>
                  <a:txBody>
                    <a:bodyPr/>
                    <a:lstStyle/>
                    <a:p>
                      <a:r>
                        <a:rPr kumimoji="1" lang="ja-JP" altLang="en-US" sz="900" baseline="0" dirty="0">
                          <a:latin typeface="HG丸ｺﾞｼｯｸM-PRO" panose="020F0600000000000000" pitchFamily="50" charset="-128"/>
                          <a:ea typeface="HG丸ｺﾞｼｯｸM-PRO" panose="020F0600000000000000" pitchFamily="50" charset="-128"/>
                        </a:rPr>
                        <a:t> 報償費</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講師謝金など</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団体構成員への謝金</a:t>
                      </a:r>
                      <a:endParaRPr kumimoji="1" lang="en-US" altLang="ja-JP"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459336234"/>
                  </a:ext>
                </a:extLst>
              </a:tr>
              <a:tr h="395498">
                <a:tc>
                  <a:txBody>
                    <a:bodyPr/>
                    <a:lstStyle/>
                    <a:p>
                      <a:r>
                        <a:rPr kumimoji="1" lang="ja-JP" altLang="en-US" sz="900" baseline="0" dirty="0">
                          <a:latin typeface="HG丸ｺﾞｼｯｸM-PRO" panose="020F0600000000000000" pitchFamily="50" charset="-128"/>
                          <a:ea typeface="HG丸ｺﾞｼｯｸM-PRO" panose="020F0600000000000000" pitchFamily="50" charset="-128"/>
                        </a:rPr>
                        <a:t> 交通費及び</a:t>
                      </a:r>
                      <a:endParaRPr kumimoji="1" lang="en-US" altLang="ja-JP" sz="900" baseline="0" dirty="0">
                        <a:latin typeface="HG丸ｺﾞｼｯｸM-PRO" panose="020F0600000000000000" pitchFamily="50" charset="-128"/>
                        <a:ea typeface="HG丸ｺﾞｼｯｸM-PRO" panose="020F0600000000000000" pitchFamily="50" charset="-128"/>
                      </a:endParaRPr>
                    </a:p>
                    <a:p>
                      <a:r>
                        <a:rPr kumimoji="1" lang="ja-JP" altLang="en-US" sz="900" baseline="0" dirty="0">
                          <a:latin typeface="HG丸ｺﾞｼｯｸM-PRO" panose="020F0600000000000000" pitchFamily="50" charset="-128"/>
                          <a:ea typeface="HG丸ｺﾞｼｯｸM-PRO" panose="020F0600000000000000" pitchFamily="50" charset="-128"/>
                        </a:rPr>
                        <a:t>研修費</a:t>
                      </a:r>
                      <a:endParaRPr kumimoji="1" lang="ja-JP" altLang="en-US"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講師の交通費、宿泊代など</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宿泊費は</a:t>
                      </a:r>
                      <a:r>
                        <a:rPr kumimoji="1" lang="en-US" altLang="ja-JP" sz="900" dirty="0">
                          <a:latin typeface="HG丸ｺﾞｼｯｸM-PRO" panose="020F0600000000000000" pitchFamily="50" charset="-128"/>
                          <a:ea typeface="HG丸ｺﾞｼｯｸM-PRO" panose="020F0600000000000000" pitchFamily="50" charset="-128"/>
                        </a:rPr>
                        <a:t>9</a:t>
                      </a:r>
                      <a:r>
                        <a:rPr kumimoji="1" lang="ja-JP" altLang="en-US" sz="900" dirty="0">
                          <a:latin typeface="HG丸ｺﾞｼｯｸM-PRO" panose="020F0600000000000000" pitchFamily="50" charset="-128"/>
                          <a:ea typeface="HG丸ｺﾞｼｯｸM-PRO" panose="020F0600000000000000" pitchFamily="50" charset="-128"/>
                        </a:rPr>
                        <a:t>千円を超える額</a:t>
                      </a:r>
                      <a:endParaRPr kumimoji="1" lang="en-US" altLang="ja-JP"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177421277"/>
                  </a:ext>
                </a:extLst>
              </a:tr>
              <a:tr h="351262">
                <a:tc>
                  <a:txBody>
                    <a:bodyPr/>
                    <a:lstStyle/>
                    <a:p>
                      <a:r>
                        <a:rPr kumimoji="1" lang="ja-JP" altLang="en-US" sz="900" dirty="0">
                          <a:latin typeface="HG丸ｺﾞｼｯｸM-PRO" panose="020F0600000000000000" pitchFamily="50" charset="-128"/>
                          <a:ea typeface="HG丸ｺﾞｼｯｸM-PRO" panose="020F0600000000000000" pitchFamily="50" charset="-128"/>
                        </a:rPr>
                        <a:t>消耗品費及び原材料費</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事務用品、材料、資材など</a:t>
                      </a:r>
                    </a:p>
                  </a:txBody>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358899245"/>
                  </a:ext>
                </a:extLst>
              </a:tr>
              <a:tr h="364436">
                <a:tc>
                  <a:txBody>
                    <a:bodyPr/>
                    <a:lstStyle/>
                    <a:p>
                      <a:r>
                        <a:rPr kumimoji="1" lang="ja-JP" altLang="en-US" sz="900" dirty="0">
                          <a:latin typeface="HG丸ｺﾞｼｯｸM-PRO" panose="020F0600000000000000" pitchFamily="50" charset="-128"/>
                          <a:ea typeface="HG丸ｺﾞｼｯｸM-PRO" panose="020F0600000000000000" pitchFamily="50" charset="-128"/>
                        </a:rPr>
                        <a:t>印刷製本費</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チラシ、パンフレットの印刷、コピー代など</a:t>
                      </a:r>
                    </a:p>
                  </a:txBody>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659658672"/>
                  </a:ext>
                </a:extLst>
              </a:tr>
              <a:tr h="317202">
                <a:tc>
                  <a:txBody>
                    <a:bodyPr/>
                    <a:lstStyle/>
                    <a:p>
                      <a:r>
                        <a:rPr kumimoji="1" lang="ja-JP" altLang="en-US" sz="900" dirty="0">
                          <a:latin typeface="HG丸ｺﾞｼｯｸM-PRO" panose="020F0600000000000000" pitchFamily="50" charset="-128"/>
                          <a:ea typeface="HG丸ｺﾞｼｯｸM-PRO" panose="020F0600000000000000" pitchFamily="50" charset="-128"/>
                        </a:rPr>
                        <a:t>光熱水費</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電気、ガス、灯油代など</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事務所等の光熱水費</a:t>
                      </a:r>
                    </a:p>
                  </a:txBody>
                  <a:tcPr/>
                </a:tc>
                <a:extLst>
                  <a:ext uri="{0D108BD9-81ED-4DB2-BD59-A6C34878D82A}">
                    <a16:rowId xmlns:a16="http://schemas.microsoft.com/office/drawing/2014/main" val="340862004"/>
                  </a:ext>
                </a:extLst>
              </a:tr>
              <a:tr h="364436">
                <a:tc>
                  <a:txBody>
                    <a:bodyPr/>
                    <a:lstStyle/>
                    <a:p>
                      <a:r>
                        <a:rPr kumimoji="1" lang="ja-JP" altLang="en-US" sz="900" dirty="0">
                          <a:latin typeface="HG丸ｺﾞｼｯｸM-PRO" panose="020F0600000000000000" pitchFamily="50" charset="-128"/>
                          <a:ea typeface="HG丸ｺﾞｼｯｸM-PRO" panose="020F0600000000000000" pitchFamily="50" charset="-128"/>
                        </a:rPr>
                        <a:t>通信運搬費</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宅配便運賃、郵便料など</a:t>
                      </a:r>
                    </a:p>
                  </a:txBody>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575970463"/>
                  </a:ext>
                </a:extLst>
              </a:tr>
              <a:tr h="364436">
                <a:tc>
                  <a:txBody>
                    <a:bodyPr/>
                    <a:lstStyle/>
                    <a:p>
                      <a:r>
                        <a:rPr kumimoji="1" lang="ja-JP" altLang="en-US" sz="900" dirty="0">
                          <a:latin typeface="HG丸ｺﾞｼｯｸM-PRO" panose="020F0600000000000000" pitchFamily="50" charset="-128"/>
                          <a:ea typeface="HG丸ｺﾞｼｯｸM-PRO" panose="020F0600000000000000" pitchFamily="50" charset="-128"/>
                        </a:rPr>
                        <a:t>食糧費</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講師、無償ボランティアの昼食代やお茶代など</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団体構成員の親睦に要する経費</a:t>
                      </a:r>
                    </a:p>
                  </a:txBody>
                  <a:tcPr/>
                </a:tc>
                <a:extLst>
                  <a:ext uri="{0D108BD9-81ED-4DB2-BD59-A6C34878D82A}">
                    <a16:rowId xmlns:a16="http://schemas.microsoft.com/office/drawing/2014/main" val="4218994512"/>
                  </a:ext>
                </a:extLst>
              </a:tr>
              <a:tr h="354682">
                <a:tc>
                  <a:txBody>
                    <a:bodyPr/>
                    <a:lstStyle/>
                    <a:p>
                      <a:r>
                        <a:rPr kumimoji="1" lang="ja-JP" altLang="en-US" sz="900" dirty="0">
                          <a:latin typeface="HG丸ｺﾞｼｯｸM-PRO" panose="020F0600000000000000" pitchFamily="50" charset="-128"/>
                          <a:ea typeface="HG丸ｺﾞｼｯｸM-PRO" panose="020F0600000000000000" pitchFamily="50" charset="-128"/>
                        </a:rPr>
                        <a:t>手数料</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振り込み手数料など</a:t>
                      </a:r>
                    </a:p>
                  </a:txBody>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22829265"/>
                  </a:ext>
                </a:extLst>
              </a:tr>
              <a:tr h="342900">
                <a:tc>
                  <a:txBody>
                    <a:bodyPr/>
                    <a:lstStyle/>
                    <a:p>
                      <a:r>
                        <a:rPr kumimoji="1" lang="ja-JP" altLang="en-US" sz="900" dirty="0">
                          <a:latin typeface="HG丸ｺﾞｼｯｸM-PRO" panose="020F0600000000000000" pitchFamily="50" charset="-128"/>
                          <a:ea typeface="HG丸ｺﾞｼｯｸM-PRO" panose="020F0600000000000000" pitchFamily="50" charset="-128"/>
                        </a:rPr>
                        <a:t>保険料</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行事・ボランティア保険料など</a:t>
                      </a:r>
                    </a:p>
                  </a:txBody>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86908036"/>
                  </a:ext>
                </a:extLst>
              </a:tr>
            </a:tbl>
          </a:graphicData>
        </a:graphic>
      </p:graphicFrame>
      <p:sp>
        <p:nvSpPr>
          <p:cNvPr id="5" name="テキスト ボックス 4"/>
          <p:cNvSpPr txBox="1"/>
          <p:nvPr/>
        </p:nvSpPr>
        <p:spPr>
          <a:xfrm>
            <a:off x="411691" y="289314"/>
            <a:ext cx="2142308" cy="461665"/>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6</a:t>
            </a:r>
            <a:r>
              <a:rPr lang="ja-JP" altLang="en-US" sz="1200" dirty="0">
                <a:latin typeface="HG丸ｺﾞｼｯｸM-PRO" panose="020F0600000000000000" pitchFamily="50" charset="-128"/>
                <a:ea typeface="HG丸ｺﾞｼｯｸM-PRO" panose="020F0600000000000000" pitchFamily="50" charset="-128"/>
              </a:rPr>
              <a:t>　補助対象経費</a:t>
            </a:r>
            <a:endParaRPr kumimoji="1" lang="en-US" altLang="ja-JP" sz="1200" dirty="0">
              <a:latin typeface="HG丸ｺﾞｼｯｸM-PRO" panose="020F0600000000000000" pitchFamily="50" charset="-128"/>
              <a:ea typeface="HG丸ｺﾞｼｯｸM-PRO" panose="020F0600000000000000" pitchFamily="50" charset="-128"/>
            </a:endParaRPr>
          </a:p>
          <a:p>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411691" y="520146"/>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11690" y="665472"/>
            <a:ext cx="4225761" cy="369332"/>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rPr>
              <a:t>　補助金の対象となる経費は、申請事業に直接必要なもので具体的には下表のとおりです</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8" name="テキスト ボックス 7"/>
          <p:cNvSpPr txBox="1"/>
          <p:nvPr/>
        </p:nvSpPr>
        <p:spPr>
          <a:xfrm>
            <a:off x="5037360" y="2216149"/>
            <a:ext cx="4455066" cy="1338828"/>
          </a:xfrm>
          <a:prstGeom prst="rect">
            <a:avLst/>
          </a:prstGeom>
          <a:noFill/>
        </p:spPr>
        <p:txBody>
          <a:bodyPr wrap="none" rtlCol="0">
            <a:spAutoFit/>
          </a:bodyPr>
          <a:lstStyle/>
          <a:p>
            <a:r>
              <a:rPr lang="ja-JP" altLang="en-US" sz="900" dirty="0">
                <a:latin typeface="HG丸ｺﾞｼｯｸM-PRO" panose="020F0600000000000000" pitchFamily="50" charset="-128"/>
                <a:ea typeface="HG丸ｺﾞｼｯｸM-PRO" panose="020F0600000000000000" pitchFamily="50" charset="-128"/>
              </a:rPr>
              <a:t>◇注意事項</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＊人件費は時給を基本給とし、山梨県最低賃金を下限とする。</a:t>
            </a:r>
            <a:endParaRPr kumimoji="1"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＊備品を購入する場合は必ず見積をとること。</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＊当該補助金で購入した備品は無断で処分できません。</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＊食糧費については、飲み物や弁当代又は食材とする。</a:t>
            </a:r>
            <a:endParaRPr kumimoji="1"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＊宿泊は食事代は含まないものとする。</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＊委託料は事業そのものを丸投げしないものとする。</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＊採択された経費について、費目を超えての支出は原則として認められませんので</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　申請の際には事業内容と経費について十分検討して計画を立ててください。</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15" name="テキスト ボックス 14"/>
          <p:cNvSpPr txBox="1"/>
          <p:nvPr/>
        </p:nvSpPr>
        <p:spPr>
          <a:xfrm>
            <a:off x="290049" y="1011300"/>
            <a:ext cx="2499441" cy="246221"/>
          </a:xfrm>
          <a:prstGeom prst="rect">
            <a:avLst/>
          </a:prstGeom>
          <a:noFill/>
        </p:spPr>
        <p:txBody>
          <a:bodyPr wrap="square" rtlCol="0">
            <a:spAutoFit/>
          </a:bodyPr>
          <a:lstStyle/>
          <a:p>
            <a:r>
              <a:rPr lang="ja-JP" altLang="en-US" sz="1000" dirty="0">
                <a:latin typeface="HG丸ｺﾞｼｯｸM-PRO" panose="020F0600000000000000" pitchFamily="50" charset="-128"/>
                <a:ea typeface="HG丸ｺﾞｼｯｸM-PRO" panose="020F0600000000000000" pitchFamily="50" charset="-128"/>
              </a:rPr>
              <a:t>□一般事業枠（立ち上げ支援部門）</a:t>
            </a:r>
            <a:endParaRPr lang="en-US" altLang="ja-JP" sz="1000" dirty="0">
              <a:latin typeface="HG丸ｺﾞｼｯｸM-PRO" panose="020F0600000000000000" pitchFamily="50" charset="-128"/>
              <a:ea typeface="HG丸ｺﾞｼｯｸM-PRO" panose="020F0600000000000000"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737398775"/>
              </p:ext>
            </p:extLst>
          </p:nvPr>
        </p:nvGraphicFramePr>
        <p:xfrm>
          <a:off x="290048" y="1244306"/>
          <a:ext cx="4347402" cy="1376345"/>
        </p:xfrm>
        <a:graphic>
          <a:graphicData uri="http://schemas.openxmlformats.org/drawingml/2006/table">
            <a:tbl>
              <a:tblPr firstRow="1" bandRow="1">
                <a:tableStyleId>{5C22544A-7EE6-4342-B048-85BDC9FD1C3A}</a:tableStyleId>
              </a:tblPr>
              <a:tblGrid>
                <a:gridCol w="824774">
                  <a:extLst>
                    <a:ext uri="{9D8B030D-6E8A-4147-A177-3AD203B41FA5}">
                      <a16:colId xmlns:a16="http://schemas.microsoft.com/office/drawing/2014/main" val="1223407730"/>
                    </a:ext>
                  </a:extLst>
                </a:gridCol>
                <a:gridCol w="1811255">
                  <a:extLst>
                    <a:ext uri="{9D8B030D-6E8A-4147-A177-3AD203B41FA5}">
                      <a16:colId xmlns:a16="http://schemas.microsoft.com/office/drawing/2014/main" val="2166552737"/>
                    </a:ext>
                  </a:extLst>
                </a:gridCol>
                <a:gridCol w="1711373">
                  <a:extLst>
                    <a:ext uri="{9D8B030D-6E8A-4147-A177-3AD203B41FA5}">
                      <a16:colId xmlns:a16="http://schemas.microsoft.com/office/drawing/2014/main" val="259460271"/>
                    </a:ext>
                  </a:extLst>
                </a:gridCol>
              </a:tblGrid>
              <a:tr h="258962">
                <a:tc gridSpan="2">
                  <a:txBody>
                    <a:bodyPr/>
                    <a:lstStyle/>
                    <a:p>
                      <a:r>
                        <a:rPr kumimoji="1" lang="ja-JP" altLang="en-US" sz="1050" dirty="0">
                          <a:latin typeface="HG丸ｺﾞｼｯｸM-PRO" panose="020F0600000000000000" pitchFamily="50" charset="-128"/>
                          <a:ea typeface="HG丸ｺﾞｼｯｸM-PRO" panose="020F0600000000000000" pitchFamily="50" charset="-128"/>
                        </a:rPr>
                        <a:t>　　　　　補助対象経費</a:t>
                      </a:r>
                    </a:p>
                  </a:txBody>
                  <a:tcPr/>
                </a:tc>
                <a:tc hMerge="1">
                  <a:txBody>
                    <a:bodyPr/>
                    <a:lstStyle/>
                    <a:p>
                      <a:endParaRPr kumimoji="1" lang="ja-JP" altLang="en-US" sz="1050" dirty="0">
                        <a:latin typeface="HG丸ｺﾞｼｯｸM-PRO" panose="020F0600000000000000" pitchFamily="50" charset="-128"/>
                        <a:ea typeface="HG丸ｺﾞｼｯｸM-PRO" panose="020F0600000000000000" pitchFamily="50" charset="-128"/>
                      </a:endParaRPr>
                    </a:p>
                  </a:txBody>
                  <a:tcPr/>
                </a:tc>
                <a:tc rowSpan="2">
                  <a:txBody>
                    <a:bodyPr/>
                    <a:lstStyle/>
                    <a:p>
                      <a:r>
                        <a:rPr kumimoji="1" lang="ja-JP" altLang="en-US" sz="1050" dirty="0">
                          <a:latin typeface="HG丸ｺﾞｼｯｸM-PRO" panose="020F0600000000000000" pitchFamily="50" charset="-128"/>
                          <a:ea typeface="HG丸ｺﾞｼｯｸM-PRO" panose="020F0600000000000000" pitchFamily="50" charset="-128"/>
                        </a:rPr>
                        <a:t>対象とならないもの</a:t>
                      </a:r>
                    </a:p>
                  </a:txBody>
                  <a:tcPr/>
                </a:tc>
                <a:extLst>
                  <a:ext uri="{0D108BD9-81ED-4DB2-BD59-A6C34878D82A}">
                    <a16:rowId xmlns:a16="http://schemas.microsoft.com/office/drawing/2014/main" val="1390250057"/>
                  </a:ext>
                </a:extLst>
              </a:tr>
              <a:tr h="248703">
                <a:tc>
                  <a:txBody>
                    <a:bodyPr/>
                    <a:lstStyle/>
                    <a:p>
                      <a:r>
                        <a:rPr kumimoji="1" lang="ja-JP" altLang="en-US" sz="900" dirty="0">
                          <a:latin typeface="HG丸ｺﾞｼｯｸM-PRO" panose="020F0600000000000000" pitchFamily="50" charset="-128"/>
                          <a:ea typeface="HG丸ｺﾞｼｯｸM-PRO" panose="020F0600000000000000" pitchFamily="50" charset="-128"/>
                        </a:rPr>
                        <a:t>　費　目</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　　　内　　　　容</a:t>
                      </a:r>
                    </a:p>
                  </a:txBody>
                  <a:tcPr/>
                </a:tc>
                <a:tc vMerge="1">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4290414044"/>
                  </a:ext>
                </a:extLst>
              </a:tr>
              <a:tr h="255552">
                <a:tc>
                  <a:txBody>
                    <a:bodyPr/>
                    <a:lstStyle/>
                    <a:p>
                      <a:r>
                        <a:rPr kumimoji="1" lang="ja-JP" altLang="en-US" sz="900" baseline="0" dirty="0">
                          <a:latin typeface="HG丸ｺﾞｼｯｸM-PRO" panose="020F0600000000000000" pitchFamily="50" charset="-128"/>
                          <a:ea typeface="HG丸ｺﾞｼｯｸM-PRO" panose="020F0600000000000000" pitchFamily="50" charset="-128"/>
                        </a:rPr>
                        <a:t> 人件費</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事業に直接関係する内容に従事する臨時・アルバイトに対する賃金</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団体の会員に対する賃金</a:t>
                      </a:r>
                      <a:endParaRPr kumimoji="1" lang="en-US" altLang="ja-JP" sz="900" dirty="0">
                        <a:latin typeface="HG丸ｺﾞｼｯｸM-PRO" panose="020F0600000000000000" pitchFamily="50" charset="-128"/>
                        <a:ea typeface="HG丸ｺﾞｼｯｸM-PRO" panose="020F0600000000000000" pitchFamily="50" charset="-128"/>
                      </a:endParaRPr>
                    </a:p>
                    <a:p>
                      <a:endParaRPr kumimoji="1" lang="en-US" altLang="ja-JP"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459336234"/>
                  </a:ext>
                </a:extLst>
              </a:tr>
              <a:tr h="319441">
                <a:tc>
                  <a:txBody>
                    <a:bodyPr/>
                    <a:lstStyle/>
                    <a:p>
                      <a:r>
                        <a:rPr kumimoji="1" lang="ja-JP" altLang="en-US" sz="900" baseline="0" dirty="0">
                          <a:latin typeface="HG丸ｺﾞｼｯｸM-PRO" panose="020F0600000000000000" pitchFamily="50" charset="-128"/>
                          <a:ea typeface="HG丸ｺﾞｼｯｸM-PRO" panose="020F0600000000000000" pitchFamily="50" charset="-128"/>
                        </a:rPr>
                        <a:t> 備品購入</a:t>
                      </a:r>
                      <a:r>
                        <a:rPr kumimoji="1" lang="ja-JP" altLang="en-US" sz="900" dirty="0">
                          <a:latin typeface="HG丸ｺﾞｼｯｸM-PRO" panose="020F0600000000000000" pitchFamily="50" charset="-128"/>
                          <a:ea typeface="HG丸ｺﾞｼｯｸM-PRO" panose="020F0600000000000000" pitchFamily="50" charset="-128"/>
                        </a:rPr>
                        <a:t>費</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その性質・形状を変えることなく使用に耐えるもの</a:t>
                      </a:r>
                    </a:p>
                  </a:txBody>
                  <a:tcPr/>
                </a:tc>
                <a:tc>
                  <a:txBody>
                    <a:bodyPr/>
                    <a:lstStyle/>
                    <a:p>
                      <a:endParaRPr kumimoji="1" lang="en-US" altLang="ja-JP"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177421277"/>
                  </a:ext>
                </a:extLst>
              </a:tr>
            </a:tbl>
          </a:graphicData>
        </a:graphic>
      </p:graphicFrame>
      <p:sp>
        <p:nvSpPr>
          <p:cNvPr id="20" name="テキスト ボックス 19"/>
          <p:cNvSpPr txBox="1"/>
          <p:nvPr/>
        </p:nvSpPr>
        <p:spPr>
          <a:xfrm>
            <a:off x="290049" y="2671010"/>
            <a:ext cx="3030200" cy="246221"/>
          </a:xfrm>
          <a:prstGeom prst="rect">
            <a:avLst/>
          </a:prstGeom>
          <a:noFill/>
        </p:spPr>
        <p:txBody>
          <a:bodyPr wrap="square" rtlCol="0">
            <a:spAutoFit/>
          </a:bodyPr>
          <a:lstStyle/>
          <a:p>
            <a:r>
              <a:rPr lang="ja-JP" altLang="en-US" sz="1000" dirty="0">
                <a:latin typeface="HG丸ｺﾞｼｯｸM-PRO" panose="020F0600000000000000" pitchFamily="50" charset="-128"/>
                <a:ea typeface="HG丸ｺﾞｼｯｸM-PRO" panose="020F0600000000000000" pitchFamily="50" charset="-128"/>
              </a:rPr>
              <a:t>□一般事業枠、テーマ型事業枠、学生枠</a:t>
            </a:r>
            <a:endParaRPr lang="en-US" altLang="ja-JP" sz="1000" dirty="0">
              <a:latin typeface="HG丸ｺﾞｼｯｸM-PRO" panose="020F0600000000000000" pitchFamily="50" charset="-128"/>
              <a:ea typeface="HG丸ｺﾞｼｯｸM-PRO" panose="020F0600000000000000"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47915397"/>
              </p:ext>
            </p:extLst>
          </p:nvPr>
        </p:nvGraphicFramePr>
        <p:xfrm>
          <a:off x="5076600" y="462744"/>
          <a:ext cx="4347403" cy="1641354"/>
        </p:xfrm>
        <a:graphic>
          <a:graphicData uri="http://schemas.openxmlformats.org/drawingml/2006/table">
            <a:tbl>
              <a:tblPr firstRow="1" bandRow="1">
                <a:tableStyleId>{5C22544A-7EE6-4342-B048-85BDC9FD1C3A}</a:tableStyleId>
              </a:tblPr>
              <a:tblGrid>
                <a:gridCol w="824774">
                  <a:extLst>
                    <a:ext uri="{9D8B030D-6E8A-4147-A177-3AD203B41FA5}">
                      <a16:colId xmlns:a16="http://schemas.microsoft.com/office/drawing/2014/main" val="1223407730"/>
                    </a:ext>
                  </a:extLst>
                </a:gridCol>
                <a:gridCol w="1940299">
                  <a:extLst>
                    <a:ext uri="{9D8B030D-6E8A-4147-A177-3AD203B41FA5}">
                      <a16:colId xmlns:a16="http://schemas.microsoft.com/office/drawing/2014/main" val="2166552737"/>
                    </a:ext>
                  </a:extLst>
                </a:gridCol>
                <a:gridCol w="1582330">
                  <a:extLst>
                    <a:ext uri="{9D8B030D-6E8A-4147-A177-3AD203B41FA5}">
                      <a16:colId xmlns:a16="http://schemas.microsoft.com/office/drawing/2014/main" val="259460271"/>
                    </a:ext>
                  </a:extLst>
                </a:gridCol>
              </a:tblGrid>
              <a:tr h="379478">
                <a:tc>
                  <a:txBody>
                    <a:bodyPr/>
                    <a:lstStyle/>
                    <a:p>
                      <a:r>
                        <a:rPr kumimoji="1" lang="ja-JP" altLang="en-US" sz="900" b="0" dirty="0">
                          <a:solidFill>
                            <a:schemeClr val="tx1"/>
                          </a:solidFill>
                          <a:latin typeface="HG丸ｺﾞｼｯｸM-PRO" panose="020F0600000000000000" pitchFamily="50" charset="-128"/>
                          <a:ea typeface="HG丸ｺﾞｼｯｸM-PRO" panose="020F0600000000000000" pitchFamily="50" charset="-128"/>
                        </a:rPr>
                        <a:t>委託料</a:t>
                      </a:r>
                    </a:p>
                  </a:txBody>
                  <a:tcPr>
                    <a:solidFill>
                      <a:schemeClr val="accent1">
                        <a:lumMod val="20000"/>
                        <a:lumOff val="80000"/>
                      </a:schemeClr>
                    </a:solidFill>
                  </a:tcPr>
                </a:tc>
                <a:tc>
                  <a:txBody>
                    <a:bodyPr/>
                    <a:lstStyle/>
                    <a:p>
                      <a:r>
                        <a:rPr kumimoji="1" lang="ja-JP" altLang="en-US" sz="900" b="0" dirty="0">
                          <a:solidFill>
                            <a:schemeClr val="tx1"/>
                          </a:solidFill>
                          <a:latin typeface="HG丸ｺﾞｼｯｸM-PRO" panose="020F0600000000000000" pitchFamily="50" charset="-128"/>
                          <a:ea typeface="HG丸ｺﾞｼｯｸM-PRO" panose="020F0600000000000000" pitchFamily="50" charset="-128"/>
                        </a:rPr>
                        <a:t>専門的知識、技術を要する業務の委託費用など</a:t>
                      </a:r>
                    </a:p>
                  </a:txBody>
                  <a:tcPr>
                    <a:solidFill>
                      <a:schemeClr val="accent1">
                        <a:lumMod val="20000"/>
                        <a:lumOff val="80000"/>
                      </a:schemeClr>
                    </a:solidFill>
                  </a:tcPr>
                </a:tc>
                <a:tc>
                  <a:txBody>
                    <a:bodyPr/>
                    <a:lstStyle/>
                    <a:p>
                      <a:r>
                        <a:rPr kumimoji="1" lang="ja-JP" altLang="en-US" sz="900" b="0" dirty="0">
                          <a:solidFill>
                            <a:schemeClr val="tx1"/>
                          </a:solidFill>
                          <a:latin typeface="HG丸ｺﾞｼｯｸM-PRO" panose="020F0600000000000000" pitchFamily="50" charset="-128"/>
                          <a:ea typeface="HG丸ｺﾞｼｯｸM-PRO" panose="020F0600000000000000" pitchFamily="50" charset="-128"/>
                        </a:rPr>
                        <a:t>事業全体の委託</a:t>
                      </a:r>
                    </a:p>
                  </a:txBody>
                  <a:tcPr>
                    <a:solidFill>
                      <a:schemeClr val="accent1">
                        <a:lumMod val="20000"/>
                        <a:lumOff val="80000"/>
                      </a:schemeClr>
                    </a:solidFill>
                  </a:tcPr>
                </a:tc>
                <a:extLst>
                  <a:ext uri="{0D108BD9-81ED-4DB2-BD59-A6C34878D82A}">
                    <a16:rowId xmlns:a16="http://schemas.microsoft.com/office/drawing/2014/main" val="4218994512"/>
                  </a:ext>
                </a:extLst>
              </a:tr>
              <a:tr h="379478">
                <a:tc>
                  <a:txBody>
                    <a:bodyPr/>
                    <a:lstStyle/>
                    <a:p>
                      <a:r>
                        <a:rPr kumimoji="1" lang="ja-JP" altLang="en-US" sz="900" dirty="0">
                          <a:latin typeface="HG丸ｺﾞｼｯｸM-PRO" panose="020F0600000000000000" pitchFamily="50" charset="-128"/>
                          <a:ea typeface="HG丸ｺﾞｼｯｸM-PRO" panose="020F0600000000000000" pitchFamily="50" charset="-128"/>
                        </a:rPr>
                        <a:t>使用料</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施設使用料や器材使用料など</a:t>
                      </a:r>
                    </a:p>
                  </a:txBody>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773885024"/>
                  </a:ext>
                </a:extLst>
              </a:tr>
              <a:tr h="379478">
                <a:tc>
                  <a:txBody>
                    <a:bodyPr/>
                    <a:lstStyle/>
                    <a:p>
                      <a:r>
                        <a:rPr kumimoji="1" lang="ja-JP" altLang="en-US" sz="900" dirty="0">
                          <a:latin typeface="HG丸ｺﾞｼｯｸM-PRO" panose="020F0600000000000000" pitchFamily="50" charset="-128"/>
                          <a:ea typeface="HG丸ｺﾞｼｯｸM-PRO" panose="020F0600000000000000" pitchFamily="50" charset="-128"/>
                        </a:rPr>
                        <a:t>賃貸料</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物品・機器等の借り上げ料など</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事務所の賃貸料</a:t>
                      </a:r>
                    </a:p>
                  </a:txBody>
                  <a:tcPr>
                    <a:solidFill>
                      <a:schemeClr val="accent1">
                        <a:lumMod val="20000"/>
                        <a:lumOff val="80000"/>
                      </a:schemeClr>
                    </a:solidFill>
                  </a:tcPr>
                </a:tc>
                <a:extLst>
                  <a:ext uri="{0D108BD9-81ED-4DB2-BD59-A6C34878D82A}">
                    <a16:rowId xmlns:a16="http://schemas.microsoft.com/office/drawing/2014/main" val="222829265"/>
                  </a:ext>
                </a:extLst>
              </a:tr>
              <a:tr h="445472">
                <a:tc>
                  <a:txBody>
                    <a:bodyPr/>
                    <a:lstStyle/>
                    <a:p>
                      <a:r>
                        <a:rPr kumimoji="1" lang="ja-JP" altLang="en-US" sz="900" dirty="0">
                          <a:latin typeface="HG丸ｺﾞｼｯｸM-PRO" panose="020F0600000000000000" pitchFamily="50" charset="-128"/>
                          <a:ea typeface="HG丸ｺﾞｼｯｸM-PRO" panose="020F0600000000000000" pitchFamily="50" charset="-128"/>
                        </a:rPr>
                        <a:t>その他これらに類する経費</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市長が必要と認めるもの</a:t>
                      </a:r>
                    </a:p>
                  </a:txBody>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86908036"/>
                  </a:ext>
                </a:extLst>
              </a:tr>
            </a:tbl>
          </a:graphicData>
        </a:graphic>
      </p:graphicFrame>
      <p:sp>
        <p:nvSpPr>
          <p:cNvPr id="22" name="正方形/長方形 21"/>
          <p:cNvSpPr/>
          <p:nvPr/>
        </p:nvSpPr>
        <p:spPr>
          <a:xfrm>
            <a:off x="5076597" y="3733800"/>
            <a:ext cx="4196335" cy="52369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人件費の積算に決まりはあるのか？</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当該事業に直接係るスタッフの人件費が対象です。団体運営に係る人件費は対象外です。積算は原則時給を基本額として、計上してください。</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23" name="正方形/長方形 22"/>
          <p:cNvSpPr/>
          <p:nvPr/>
        </p:nvSpPr>
        <p:spPr>
          <a:xfrm>
            <a:off x="5076597" y="4369541"/>
            <a:ext cx="4196335" cy="516024"/>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事業の実施にあたり、保険に加入しなければいけないのですか？</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無償で活動するスタッフの保険料等、市の加入する「市民活動補償保険」の適用対象となる場合もあるので、詳細は財務政策課までご相談ください。</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24" name="正方形/長方形 23"/>
          <p:cNvSpPr/>
          <p:nvPr/>
        </p:nvSpPr>
        <p:spPr>
          <a:xfrm>
            <a:off x="5076597" y="4990935"/>
            <a:ext cx="4196335" cy="60651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実際の事業経費が申請時の交付決定額を超えてしまった場合、不足分は市が負担してくれるのか？</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交付決定金額が上限となるため、実際に要した経費が上回ったとしても、市は不足分を負担しません。</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25" name="正方形/長方形 24"/>
          <p:cNvSpPr/>
          <p:nvPr/>
        </p:nvSpPr>
        <p:spPr>
          <a:xfrm>
            <a:off x="5076597" y="5702814"/>
            <a:ext cx="4196335" cy="742541"/>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備品の購入はどん</a:t>
            </a:r>
            <a:r>
              <a:rPr lang="ja-JP" altLang="en-US" sz="900" dirty="0">
                <a:latin typeface="HG丸ｺﾞｼｯｸM-PRO" panose="020F0600000000000000" pitchFamily="50" charset="-128"/>
                <a:ea typeface="HG丸ｺﾞｼｯｸM-PRO" panose="020F0600000000000000" pitchFamily="50" charset="-128"/>
              </a:rPr>
              <a:t>なものを買えるのですか。また、買った備品は市に返すのですか</a:t>
            </a:r>
            <a:r>
              <a:rPr kumimoji="1" lang="ja-JP" altLang="en-US" sz="900" dirty="0">
                <a:latin typeface="HG丸ｺﾞｼｯｸM-PRO" panose="020F0600000000000000" pitchFamily="50" charset="-128"/>
                <a:ea typeface="HG丸ｺﾞｼｯｸM-PRO" panose="020F0600000000000000" pitchFamily="50" charset="-128"/>
              </a:rPr>
              <a:t>？</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事業実施に不可欠なものを対象とします。また、購入した備品は返還の必要はありません。ただし、備品を処分するときは、勝手に処分せず市の承認を受けてください。また、備品は管理簿をしっかり作成してください。</a:t>
            </a:r>
            <a:endParaRPr lang="en-US" altLang="ja-JP" sz="900" dirty="0">
              <a:latin typeface="HG丸ｺﾞｼｯｸM-PRO" panose="020F0600000000000000" pitchFamily="50" charset="-128"/>
              <a:ea typeface="HG丸ｺﾞｼｯｸM-PRO" panose="020F0600000000000000" pitchFamily="50" charset="-128"/>
            </a:endParaRPr>
          </a:p>
        </p:txBody>
      </p:sp>
      <p:cxnSp>
        <p:nvCxnSpPr>
          <p:cNvPr id="26" name="直線コネクタ 25"/>
          <p:cNvCxnSpPr/>
          <p:nvPr/>
        </p:nvCxnSpPr>
        <p:spPr>
          <a:xfrm flipH="1">
            <a:off x="4867275" y="514350"/>
            <a:ext cx="1367" cy="5991225"/>
          </a:xfrm>
          <a:prstGeom prst="line">
            <a:avLst/>
          </a:prstGeom>
          <a:ln>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2167658" y="6505575"/>
            <a:ext cx="62730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3</a:t>
            </a:r>
            <a:r>
              <a:rPr lang="ja-JP" altLang="en-US" sz="1200" dirty="0">
                <a:latin typeface="HG丸ｺﾞｼｯｸM-PRO" panose="020F0600000000000000" pitchFamily="50" charset="-128"/>
                <a:ea typeface="HG丸ｺﾞｼｯｸM-PRO" panose="020F0600000000000000" pitchFamily="50" charset="-128"/>
              </a:rPr>
              <a:t>）</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28" name="テキスト ボックス 27"/>
          <p:cNvSpPr txBox="1"/>
          <p:nvPr/>
        </p:nvSpPr>
        <p:spPr>
          <a:xfrm>
            <a:off x="7023417" y="6445356"/>
            <a:ext cx="62730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4</a:t>
            </a:r>
            <a:r>
              <a:rPr lang="ja-JP" altLang="en-US" sz="1200" dirty="0">
                <a:latin typeface="HG丸ｺﾞｼｯｸM-PRO" panose="020F0600000000000000" pitchFamily="50" charset="-128"/>
                <a:ea typeface="HG丸ｺﾞｼｯｸM-PRO" panose="020F0600000000000000" pitchFamily="50" charset="-128"/>
              </a:rPr>
              <a:t>）</a:t>
            </a:r>
            <a:endParaRPr kumimoji="1" lang="en-US" altLang="ja-JP"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12548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15824" y="2442679"/>
            <a:ext cx="2392487"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8</a:t>
            </a:r>
            <a:r>
              <a:rPr lang="ja-JP" altLang="en-US" sz="1200" dirty="0">
                <a:latin typeface="HG丸ｺﾞｼｯｸM-PRO" panose="020F0600000000000000" pitchFamily="50" charset="-128"/>
                <a:ea typeface="HG丸ｺﾞｼｯｸM-PRO" panose="020F0600000000000000" pitchFamily="50" charset="-128"/>
              </a:rPr>
              <a:t>　プレゼンテ</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ション</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407863" y="516781"/>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78435" y="3901729"/>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343590" y="2850896"/>
            <a:ext cx="4339650" cy="646331"/>
          </a:xfrm>
          <a:prstGeom prst="rect">
            <a:avLst/>
          </a:prstGeom>
          <a:noFill/>
        </p:spPr>
        <p:txBody>
          <a:bodyPr wrap="non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　申請書類とプレゼンテーションの内容を総合的に評価して、「韮崎市地域</a:t>
            </a:r>
            <a:r>
              <a:rPr lang="ja-JP" altLang="en-US" sz="900" dirty="0">
                <a:latin typeface="HG丸ｺﾞｼｯｸM-PRO" panose="020F0600000000000000" pitchFamily="50" charset="-128"/>
                <a:ea typeface="HG丸ｺﾞｼｯｸM-PRO" panose="020F0600000000000000" pitchFamily="50" charset="-128"/>
              </a:rPr>
              <a:t>まち</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づくり活動補助金審査会」にて審査します。</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審査会では、交付の可否と交付金額を決定しま</a:t>
            </a:r>
            <a:r>
              <a:rPr lang="ja-JP" altLang="en-US" sz="900" dirty="0">
                <a:latin typeface="HG丸ｺﾞｼｯｸM-PRO" panose="020F0600000000000000" pitchFamily="50" charset="-128"/>
                <a:ea typeface="HG丸ｺﾞｼｯｸM-PRO" panose="020F0600000000000000" pitchFamily="50" charset="-128"/>
              </a:rPr>
              <a:t>すが、</a:t>
            </a:r>
            <a:r>
              <a:rPr kumimoji="1" lang="ja-JP" altLang="en-US" sz="900" dirty="0">
                <a:latin typeface="HG丸ｺﾞｼｯｸM-PRO" panose="020F0600000000000000" pitchFamily="50" charset="-128"/>
                <a:ea typeface="HG丸ｺﾞｼｯｸM-PRO" panose="020F0600000000000000" pitchFamily="50" charset="-128"/>
              </a:rPr>
              <a:t>補助金の交付にあたり、</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付帯条件を付ける場合があります。</a:t>
            </a:r>
          </a:p>
        </p:txBody>
      </p:sp>
      <p:graphicFrame>
        <p:nvGraphicFramePr>
          <p:cNvPr id="22" name="表 21"/>
          <p:cNvGraphicFramePr>
            <a:graphicFrameLocks noGrp="1"/>
          </p:cNvGraphicFramePr>
          <p:nvPr>
            <p:extLst>
              <p:ext uri="{D42A27DB-BD31-4B8C-83A1-F6EECF244321}">
                <p14:modId xmlns:p14="http://schemas.microsoft.com/office/powerpoint/2010/main" val="1167334057"/>
              </p:ext>
            </p:extLst>
          </p:nvPr>
        </p:nvGraphicFramePr>
        <p:xfrm>
          <a:off x="407863" y="1044257"/>
          <a:ext cx="4225761" cy="830774"/>
        </p:xfrm>
        <a:graphic>
          <a:graphicData uri="http://schemas.openxmlformats.org/drawingml/2006/table">
            <a:tbl>
              <a:tblPr firstRow="1" bandRow="1">
                <a:tableStyleId>{5C22544A-7EE6-4342-B048-85BDC9FD1C3A}</a:tableStyleId>
              </a:tblPr>
              <a:tblGrid>
                <a:gridCol w="2059112">
                  <a:extLst>
                    <a:ext uri="{9D8B030D-6E8A-4147-A177-3AD203B41FA5}">
                      <a16:colId xmlns:a16="http://schemas.microsoft.com/office/drawing/2014/main" val="3778173314"/>
                    </a:ext>
                  </a:extLst>
                </a:gridCol>
                <a:gridCol w="2166649">
                  <a:extLst>
                    <a:ext uri="{9D8B030D-6E8A-4147-A177-3AD203B41FA5}">
                      <a16:colId xmlns:a16="http://schemas.microsoft.com/office/drawing/2014/main" val="1834759647"/>
                    </a:ext>
                  </a:extLst>
                </a:gridCol>
              </a:tblGrid>
              <a:tr h="199847">
                <a:tc>
                  <a:txBody>
                    <a:bodyPr/>
                    <a:lstStyle/>
                    <a:p>
                      <a:r>
                        <a:rPr kumimoji="1" lang="ja-JP" altLang="en-US" sz="900" dirty="0">
                          <a:latin typeface="HG丸ｺﾞｼｯｸM-PRO" panose="020F0600000000000000" pitchFamily="50" charset="-128"/>
                          <a:ea typeface="HG丸ｺﾞｼｯｸM-PRO" panose="020F0600000000000000" pitchFamily="50" charset="-128"/>
                        </a:rPr>
                        <a:t>様式</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添付書類等</a:t>
                      </a:r>
                      <a:endParaRPr kumimoji="1" lang="en-US" altLang="ja-JP"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312717551"/>
                  </a:ext>
                </a:extLst>
              </a:tr>
              <a:tr h="299541">
                <a:tc>
                  <a:txBody>
                    <a:bodyPr/>
                    <a:lstStyle/>
                    <a:p>
                      <a:r>
                        <a:rPr kumimoji="1" lang="ja-JP" altLang="en-US" sz="900" dirty="0">
                          <a:latin typeface="HG丸ｺﾞｼｯｸM-PRO" panose="020F0600000000000000" pitchFamily="50" charset="-128"/>
                          <a:ea typeface="HG丸ｺﾞｼｯｸM-PRO" panose="020F0600000000000000" pitchFamily="50" charset="-128"/>
                        </a:rPr>
                        <a:t>活動補助金提案書（第</a:t>
                      </a:r>
                      <a:r>
                        <a:rPr kumimoji="1" lang="en-US" altLang="ja-JP" sz="900" dirty="0">
                          <a:latin typeface="HG丸ｺﾞｼｯｸM-PRO" panose="020F0600000000000000" pitchFamily="50" charset="-128"/>
                          <a:ea typeface="HG丸ｺﾞｼｯｸM-PRO" panose="020F0600000000000000" pitchFamily="50" charset="-128"/>
                        </a:rPr>
                        <a:t>1</a:t>
                      </a:r>
                      <a:r>
                        <a:rPr kumimoji="1" lang="ja-JP" altLang="en-US" sz="900" dirty="0">
                          <a:latin typeface="HG丸ｺﾞｼｯｸM-PRO" panose="020F0600000000000000" pitchFamily="50" charset="-128"/>
                          <a:ea typeface="HG丸ｺﾞｼｯｸM-PRO" panose="020F0600000000000000" pitchFamily="50" charset="-128"/>
                        </a:rPr>
                        <a:t>号様式）</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・団体構成員名簿及び団体の規約</a:t>
                      </a:r>
                    </a:p>
                  </a:txBody>
                  <a:tcPr/>
                </a:tc>
                <a:extLst>
                  <a:ext uri="{0D108BD9-81ED-4DB2-BD59-A6C34878D82A}">
                    <a16:rowId xmlns:a16="http://schemas.microsoft.com/office/drawing/2014/main" val="2854914307"/>
                  </a:ext>
                </a:extLst>
              </a:tr>
              <a:tr h="302633">
                <a:tc>
                  <a:txBody>
                    <a:bodyPr/>
                    <a:lstStyle/>
                    <a:p>
                      <a:r>
                        <a:rPr kumimoji="1" lang="ja-JP" altLang="en-US" sz="900" dirty="0">
                          <a:latin typeface="HG丸ｺﾞｼｯｸM-PRO" panose="020F0600000000000000" pitchFamily="50" charset="-128"/>
                          <a:ea typeface="HG丸ｺﾞｼｯｸM-PRO" panose="020F0600000000000000" pitchFamily="50" charset="-128"/>
                        </a:rPr>
                        <a:t>事業実施計画書（第</a:t>
                      </a:r>
                      <a:r>
                        <a:rPr kumimoji="1" lang="en-US" altLang="ja-JP" sz="900" dirty="0">
                          <a:latin typeface="HG丸ｺﾞｼｯｸM-PRO" panose="020F0600000000000000" pitchFamily="50" charset="-128"/>
                          <a:ea typeface="HG丸ｺﾞｼｯｸM-PRO" panose="020F0600000000000000" pitchFamily="50" charset="-128"/>
                        </a:rPr>
                        <a:t>2</a:t>
                      </a:r>
                      <a:r>
                        <a:rPr kumimoji="1" lang="ja-JP" altLang="en-US" sz="900" dirty="0">
                          <a:latin typeface="HG丸ｺﾞｼｯｸM-PRO" panose="020F0600000000000000" pitchFamily="50" charset="-128"/>
                          <a:ea typeface="HG丸ｺﾞｼｯｸM-PRO" panose="020F0600000000000000" pitchFamily="50" charset="-128"/>
                        </a:rPr>
                        <a:t>号様式）</a:t>
                      </a:r>
                    </a:p>
                  </a:txBody>
                  <a:tcPr/>
                </a:tc>
                <a:tc>
                  <a:txBody>
                    <a:bodyPr/>
                    <a:lstStyle/>
                    <a:p>
                      <a:endParaRPr kumimoji="1" lang="ja-JP" altLang="en-US"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490158056"/>
                  </a:ext>
                </a:extLst>
              </a:tr>
            </a:tbl>
          </a:graphicData>
        </a:graphic>
      </p:graphicFrame>
      <p:sp>
        <p:nvSpPr>
          <p:cNvPr id="24" name="テキスト ボックス 23"/>
          <p:cNvSpPr txBox="1"/>
          <p:nvPr/>
        </p:nvSpPr>
        <p:spPr>
          <a:xfrm>
            <a:off x="378435" y="251838"/>
            <a:ext cx="2142308"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7</a:t>
            </a:r>
            <a:r>
              <a:rPr lang="ja-JP" altLang="en-US" sz="1200" dirty="0">
                <a:latin typeface="HG丸ｺﾞｼｯｸM-PRO" panose="020F0600000000000000" pitchFamily="50" charset="-128"/>
                <a:ea typeface="HG丸ｺﾞｼｯｸM-PRO" panose="020F0600000000000000" pitchFamily="50" charset="-128"/>
              </a:rPr>
              <a:t>　実施事業の提案</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25" name="テキスト ボックス 24"/>
          <p:cNvSpPr txBox="1"/>
          <p:nvPr/>
        </p:nvSpPr>
        <p:spPr>
          <a:xfrm>
            <a:off x="378435" y="631928"/>
            <a:ext cx="4339650" cy="369332"/>
          </a:xfrm>
          <a:prstGeom prst="rect">
            <a:avLst/>
          </a:prstGeom>
          <a:noFill/>
        </p:spPr>
        <p:txBody>
          <a:bodyPr wrap="non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補助金を申請する団体は、下記様式に添付書類を添え総合政策課窓口に持参す</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る</a:t>
            </a:r>
            <a:r>
              <a:rPr kumimoji="1" lang="ja-JP" altLang="en-US" sz="900" dirty="0">
                <a:latin typeface="HG丸ｺﾞｼｯｸM-PRO" panose="020F0600000000000000" pitchFamily="50" charset="-128"/>
                <a:ea typeface="HG丸ｺﾞｼｯｸM-PRO" panose="020F0600000000000000" pitchFamily="50" charset="-128"/>
              </a:rPr>
              <a:t>か、郵送で提出してください。</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27" name="正方形/長方形 26"/>
          <p:cNvSpPr/>
          <p:nvPr/>
        </p:nvSpPr>
        <p:spPr>
          <a:xfrm>
            <a:off x="400535" y="2721934"/>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415825" y="1976009"/>
            <a:ext cx="3584676" cy="230832"/>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rPr>
              <a:t>＊申請期間は</a:t>
            </a:r>
            <a:r>
              <a:rPr lang="en-US" altLang="ja-JP" sz="900" dirty="0">
                <a:latin typeface="HG丸ｺﾞｼｯｸM-PRO" panose="020F0600000000000000" pitchFamily="50" charset="-128"/>
                <a:ea typeface="HG丸ｺﾞｼｯｸM-PRO" panose="020F0600000000000000" pitchFamily="50" charset="-128"/>
              </a:rPr>
              <a:t>4</a:t>
            </a:r>
            <a:r>
              <a:rPr lang="ja-JP" altLang="en-US" sz="900" dirty="0">
                <a:latin typeface="HG丸ｺﾞｼｯｸM-PRO" panose="020F0600000000000000" pitchFamily="50" charset="-128"/>
                <a:ea typeface="HG丸ｺﾞｼｯｸM-PRO" panose="020F0600000000000000" pitchFamily="50" charset="-128"/>
              </a:rPr>
              <a:t>月</a:t>
            </a:r>
            <a:r>
              <a:rPr lang="en-US" altLang="ja-JP" sz="900" dirty="0">
                <a:latin typeface="HG丸ｺﾞｼｯｸM-PRO" panose="020F0600000000000000" pitchFamily="50" charset="-128"/>
                <a:ea typeface="HG丸ｺﾞｼｯｸM-PRO" panose="020F0600000000000000" pitchFamily="50" charset="-128"/>
              </a:rPr>
              <a:t>1</a:t>
            </a:r>
            <a:r>
              <a:rPr lang="ja-JP" altLang="en-US" sz="900" dirty="0">
                <a:latin typeface="HG丸ｺﾞｼｯｸM-PRO" panose="020F0600000000000000" pitchFamily="50" charset="-128"/>
                <a:ea typeface="HG丸ｺﾞｼｯｸM-PRO" panose="020F0600000000000000" pitchFamily="50" charset="-128"/>
              </a:rPr>
              <a:t>日～１</a:t>
            </a:r>
            <a:r>
              <a:rPr lang="en-US" altLang="ja-JP" sz="900" dirty="0">
                <a:latin typeface="HG丸ｺﾞｼｯｸM-PRO" panose="020F0600000000000000" pitchFamily="50" charset="-128"/>
                <a:ea typeface="HG丸ｺﾞｼｯｸM-PRO" panose="020F0600000000000000" pitchFamily="50" charset="-128"/>
              </a:rPr>
              <a:t>0</a:t>
            </a:r>
            <a:r>
              <a:rPr lang="ja-JP" altLang="en-US" sz="900" dirty="0">
                <a:latin typeface="HG丸ｺﾞｼｯｸM-PRO" panose="020F0600000000000000" pitchFamily="50" charset="-128"/>
                <a:ea typeface="HG丸ｺﾞｼｯｸM-PRO" panose="020F0600000000000000" pitchFamily="50" charset="-128"/>
              </a:rPr>
              <a:t>月末日までになります。　　</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415824" y="3641174"/>
            <a:ext cx="1840891"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9</a:t>
            </a:r>
            <a:r>
              <a:rPr lang="ja-JP" altLang="en-US" sz="1200" dirty="0">
                <a:latin typeface="HG丸ｺﾞｼｯｸM-PRO" panose="020F0600000000000000" pitchFamily="50" charset="-128"/>
                <a:ea typeface="HG丸ｺﾞｼｯｸM-PRO" panose="020F0600000000000000" pitchFamily="50" charset="-128"/>
              </a:rPr>
              <a:t>　事業の採択</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30" name="テキスト ボックス 29"/>
          <p:cNvSpPr txBox="1"/>
          <p:nvPr/>
        </p:nvSpPr>
        <p:spPr>
          <a:xfrm>
            <a:off x="310295" y="4062710"/>
            <a:ext cx="4455066" cy="369332"/>
          </a:xfrm>
          <a:prstGeom prst="rect">
            <a:avLst/>
          </a:prstGeom>
          <a:noFill/>
        </p:spPr>
        <p:txBody>
          <a:bodyPr wrap="non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　審査会の審査結果を尊重して、市長</a:t>
            </a:r>
            <a:r>
              <a:rPr lang="ja-JP" altLang="en-US" sz="900" dirty="0">
                <a:latin typeface="HG丸ｺﾞｼｯｸM-PRO" panose="020F0600000000000000" pitchFamily="50" charset="-128"/>
                <a:ea typeface="HG丸ｺﾞｼｯｸM-PRO" panose="020F0600000000000000" pitchFamily="50" charset="-128"/>
              </a:rPr>
              <a:t>が</a:t>
            </a:r>
            <a:r>
              <a:rPr kumimoji="1" lang="ja-JP" altLang="en-US" sz="900" dirty="0">
                <a:latin typeface="HG丸ｺﾞｼｯｸM-PRO" panose="020F0600000000000000" pitchFamily="50" charset="-128"/>
                <a:ea typeface="HG丸ｺﾞｼｯｸM-PRO" panose="020F0600000000000000" pitchFamily="50" charset="-128"/>
              </a:rPr>
              <a:t>事業採択します。</a:t>
            </a:r>
            <a:r>
              <a:rPr lang="ja-JP" altLang="en-US" sz="900" dirty="0">
                <a:latin typeface="HG丸ｺﾞｼｯｸM-PRO" panose="020F0600000000000000" pitchFamily="50" charset="-128"/>
                <a:ea typeface="HG丸ｺﾞｼｯｸM-PRO" panose="020F0600000000000000" pitchFamily="50" charset="-128"/>
              </a:rPr>
              <a:t>申請団体には採択の可</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否にかかわらず、その結果を書面で通知します。</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1" name="正方形/長方形 30"/>
          <p:cNvSpPr/>
          <p:nvPr/>
        </p:nvSpPr>
        <p:spPr>
          <a:xfrm>
            <a:off x="5045841" y="517306"/>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378435" y="4921737"/>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348074" y="4635873"/>
            <a:ext cx="3061875"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10</a:t>
            </a:r>
            <a:r>
              <a:rPr lang="ja-JP" altLang="en-US" sz="1200" dirty="0">
                <a:latin typeface="HG丸ｺﾞｼｯｸM-PRO" panose="020F0600000000000000" pitchFamily="50" charset="-128"/>
                <a:ea typeface="HG丸ｺﾞｼｯｸM-PRO" panose="020F0600000000000000" pitchFamily="50" charset="-128"/>
              </a:rPr>
              <a:t>　補助金の交付申請及び交付決定</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310295" y="5041737"/>
            <a:ext cx="4455066" cy="369332"/>
          </a:xfrm>
          <a:prstGeom prst="rect">
            <a:avLst/>
          </a:prstGeom>
          <a:noFill/>
        </p:spPr>
        <p:txBody>
          <a:bodyPr wrap="non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事業が採択された団体</a:t>
            </a:r>
            <a:r>
              <a:rPr kumimoji="1" lang="ja-JP" altLang="en-US" sz="900" dirty="0">
                <a:latin typeface="HG丸ｺﾞｼｯｸM-PRO" panose="020F0600000000000000" pitchFamily="50" charset="-128"/>
                <a:ea typeface="HG丸ｺﾞｼｯｸM-PRO" panose="020F0600000000000000" pitchFamily="50" charset="-128"/>
              </a:rPr>
              <a:t>は、交付申請書（第４号様式）を</a:t>
            </a:r>
            <a:r>
              <a:rPr lang="ja-JP" altLang="en-US" sz="900" dirty="0">
                <a:latin typeface="HG丸ｺﾞｼｯｸM-PRO" panose="020F0600000000000000" pitchFamily="50" charset="-128"/>
                <a:ea typeface="HG丸ｺﾞｼｯｸM-PRO" panose="020F0600000000000000" pitchFamily="50" charset="-128"/>
              </a:rPr>
              <a:t>提出してください</a:t>
            </a:r>
            <a:r>
              <a:rPr kumimoji="1" lang="ja-JP" altLang="en-US"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その</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後書類等に不備</a:t>
            </a:r>
            <a:r>
              <a:rPr kumimoji="1" lang="ja-JP" altLang="en-US" sz="900" dirty="0">
                <a:latin typeface="HG丸ｺﾞｼｯｸM-PRO" panose="020F0600000000000000" pitchFamily="50" charset="-128"/>
                <a:ea typeface="HG丸ｺﾞｼｯｸM-PRO" panose="020F0600000000000000" pitchFamily="50" charset="-128"/>
              </a:rPr>
              <a:t>がなければ交付決定します。</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5045841" y="239782"/>
            <a:ext cx="2536976" cy="276999"/>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1</a:t>
            </a:r>
            <a:r>
              <a:rPr lang="ja-JP" altLang="en-US" sz="1200" dirty="0">
                <a:latin typeface="HG丸ｺﾞｼｯｸM-PRO" panose="020F0600000000000000" pitchFamily="50" charset="-128"/>
                <a:ea typeface="HG丸ｺﾞｼｯｸM-PRO" panose="020F0600000000000000" pitchFamily="50" charset="-128"/>
              </a:rPr>
              <a:t>１　実績報告書の提出</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36" name="テキスト ボックス 35"/>
          <p:cNvSpPr txBox="1"/>
          <p:nvPr/>
        </p:nvSpPr>
        <p:spPr>
          <a:xfrm>
            <a:off x="4988896" y="631928"/>
            <a:ext cx="4394152" cy="369332"/>
          </a:xfrm>
          <a:prstGeom prst="rect">
            <a:avLst/>
          </a:prstGeom>
          <a:noFill/>
        </p:spPr>
        <p:txBody>
          <a:bodyPr wrap="non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　事業完了後</a:t>
            </a:r>
            <a:r>
              <a:rPr lang="en-US" altLang="ja-JP" sz="900" dirty="0">
                <a:latin typeface="HG丸ｺﾞｼｯｸM-PRO" panose="020F0600000000000000" pitchFamily="50" charset="-128"/>
                <a:ea typeface="HG丸ｺﾞｼｯｸM-PRO" panose="020F0600000000000000" pitchFamily="50" charset="-128"/>
              </a:rPr>
              <a:t>10</a:t>
            </a:r>
            <a:r>
              <a:rPr lang="ja-JP" altLang="en-US" sz="900" dirty="0">
                <a:latin typeface="HG丸ｺﾞｼｯｸM-PRO" panose="020F0600000000000000" pitchFamily="50" charset="-128"/>
                <a:ea typeface="HG丸ｺﾞｼｯｸM-PRO" panose="020F0600000000000000" pitchFamily="50" charset="-128"/>
              </a:rPr>
              <a:t>日</a:t>
            </a:r>
            <a:r>
              <a:rPr kumimoji="1" lang="ja-JP" altLang="en-US" sz="900" dirty="0">
                <a:latin typeface="HG丸ｺﾞｼｯｸM-PRO" panose="020F0600000000000000" pitchFamily="50" charset="-128"/>
                <a:ea typeface="HG丸ｺﾞｼｯｸM-PRO" panose="020F0600000000000000" pitchFamily="50" charset="-128"/>
              </a:rPr>
              <a:t>以内又は</a:t>
            </a:r>
            <a:r>
              <a:rPr lang="ja-JP" altLang="en-US" sz="900" dirty="0">
                <a:latin typeface="HG丸ｺﾞｼｯｸM-PRO" panose="020F0600000000000000" pitchFamily="50" charset="-128"/>
                <a:ea typeface="HG丸ｺﾞｼｯｸM-PRO" panose="020F0600000000000000" pitchFamily="50" charset="-128"/>
              </a:rPr>
              <a:t>翌年度の</a:t>
            </a:r>
            <a:r>
              <a:rPr kumimoji="1" lang="ja-JP" altLang="en-US" sz="900" dirty="0">
                <a:latin typeface="HG丸ｺﾞｼｯｸM-PRO" panose="020F0600000000000000" pitchFamily="50" charset="-128"/>
                <a:ea typeface="HG丸ｺﾞｼｯｸM-PRO" panose="020F0600000000000000" pitchFamily="50" charset="-128"/>
              </a:rPr>
              <a:t>４月１０日</a:t>
            </a:r>
            <a:r>
              <a:rPr lang="ja-JP" altLang="en-US" sz="900" dirty="0">
                <a:latin typeface="HG丸ｺﾞｼｯｸM-PRO" panose="020F0600000000000000" pitchFamily="50" charset="-128"/>
                <a:ea typeface="HG丸ｺﾞｼｯｸM-PRO" panose="020F0600000000000000" pitchFamily="50" charset="-128"/>
              </a:rPr>
              <a:t>のいずれか早い日までに、次の書</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類を提出してください。</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37" name="正方形/長方形 36"/>
          <p:cNvSpPr/>
          <p:nvPr/>
        </p:nvSpPr>
        <p:spPr>
          <a:xfrm>
            <a:off x="415824" y="5570032"/>
            <a:ext cx="4196335" cy="71365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事業実施にあたり、補助金を早く欲しいので</a:t>
            </a:r>
            <a:r>
              <a:rPr lang="ja-JP" altLang="en-US" sz="900" dirty="0">
                <a:latin typeface="HG丸ｺﾞｼｯｸM-PRO" panose="020F0600000000000000" pitchFamily="50" charset="-128"/>
                <a:ea typeface="HG丸ｺﾞｼｯｸM-PRO" panose="020F0600000000000000" pitchFamily="50" charset="-128"/>
              </a:rPr>
              <a:t>すが</a:t>
            </a:r>
            <a:r>
              <a:rPr kumimoji="1" lang="ja-JP" altLang="en-US" sz="900" dirty="0">
                <a:latin typeface="HG丸ｺﾞｼｯｸM-PRO" panose="020F0600000000000000" pitchFamily="50" charset="-128"/>
                <a:ea typeface="HG丸ｺﾞｼｯｸM-PRO" panose="020F0600000000000000" pitchFamily="50" charset="-128"/>
              </a:rPr>
              <a:t>？</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原則として、事業が終了し</a:t>
            </a:r>
            <a:r>
              <a:rPr lang="ja-JP" altLang="en-US" sz="900" dirty="0">
                <a:latin typeface="HG丸ｺﾞｼｯｸM-PRO" panose="020F0600000000000000" pitchFamily="50" charset="-128"/>
                <a:ea typeface="HG丸ｺﾞｼｯｸM-PRO" panose="020F0600000000000000" pitchFamily="50" charset="-128"/>
              </a:rPr>
              <a:t>実績報告をいただいてから補助金を交付します。ただし、市長が必要と認める場合、交付決定を受けた後であれば、交付決定額の</a:t>
            </a:r>
            <a:r>
              <a:rPr lang="en-US" altLang="ja-JP" sz="900" dirty="0">
                <a:latin typeface="HG丸ｺﾞｼｯｸM-PRO" panose="020F0600000000000000" pitchFamily="50" charset="-128"/>
                <a:ea typeface="HG丸ｺﾞｼｯｸM-PRO" panose="020F0600000000000000" pitchFamily="50" charset="-128"/>
              </a:rPr>
              <a:t>7</a:t>
            </a:r>
            <a:r>
              <a:rPr lang="ja-JP" altLang="en-US" sz="900" dirty="0">
                <a:latin typeface="HG丸ｺﾞｼｯｸM-PRO" panose="020F0600000000000000" pitchFamily="50" charset="-128"/>
                <a:ea typeface="HG丸ｺﾞｼｯｸM-PRO" panose="020F0600000000000000" pitchFamily="50" charset="-128"/>
              </a:rPr>
              <a:t>割を上限に、補助金を概算払いすることができます。</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38" name="正方形/長方形 37"/>
          <p:cNvSpPr/>
          <p:nvPr/>
        </p:nvSpPr>
        <p:spPr>
          <a:xfrm>
            <a:off x="5075267" y="2193118"/>
            <a:ext cx="4196335" cy="60651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事業を始めたが諸事情により活動</a:t>
            </a:r>
            <a:r>
              <a:rPr lang="ja-JP" altLang="en-US" sz="900" dirty="0">
                <a:latin typeface="HG丸ｺﾞｼｯｸM-PRO" panose="020F0600000000000000" pitchFamily="50" charset="-128"/>
                <a:ea typeface="HG丸ｺﾞｼｯｸM-PRO" panose="020F0600000000000000" pitchFamily="50" charset="-128"/>
              </a:rPr>
              <a:t>が困難になってしまったら、どうしたらよいでしょうか</a:t>
            </a:r>
            <a:r>
              <a:rPr kumimoji="1" lang="ja-JP" altLang="en-US" sz="900" dirty="0">
                <a:latin typeface="HG丸ｺﾞｼｯｸM-PRO" panose="020F0600000000000000" pitchFamily="50" charset="-128"/>
                <a:ea typeface="HG丸ｺﾞｼｯｸM-PRO" panose="020F0600000000000000" pitchFamily="50" charset="-128"/>
              </a:rPr>
              <a:t>？</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事業を縮小又は中止する場合は、事業変更（中止）承認申請</a:t>
            </a:r>
            <a:r>
              <a:rPr lang="ja-JP" altLang="en-US" sz="900" dirty="0">
                <a:latin typeface="HG丸ｺﾞｼｯｸM-PRO" panose="020F0600000000000000" pitchFamily="50" charset="-128"/>
                <a:ea typeface="HG丸ｺﾞｼｯｸM-PRO" panose="020F0600000000000000" pitchFamily="50" charset="-128"/>
              </a:rPr>
              <a:t>を提出してください。また既に概算払いされている場合は、返金していただきます。</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39" name="正方形/長方形 38"/>
          <p:cNvSpPr/>
          <p:nvPr/>
        </p:nvSpPr>
        <p:spPr>
          <a:xfrm>
            <a:off x="5087804" y="2926072"/>
            <a:ext cx="4196335" cy="65747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プレゼンテ</a:t>
            </a:r>
            <a:r>
              <a:rPr kumimoji="1" lang="en-US" altLang="ja-JP" sz="900" dirty="0">
                <a:latin typeface="HG丸ｺﾞｼｯｸM-PRO" panose="020F0600000000000000" pitchFamily="50" charset="-128"/>
                <a:ea typeface="HG丸ｺﾞｼｯｸM-PRO" panose="020F0600000000000000" pitchFamily="50" charset="-128"/>
              </a:rPr>
              <a:t>―</a:t>
            </a:r>
            <a:r>
              <a:rPr kumimoji="1" lang="ja-JP" altLang="en-US" sz="900" dirty="0">
                <a:latin typeface="HG丸ｺﾞｼｯｸM-PRO" panose="020F0600000000000000" pitchFamily="50" charset="-128"/>
                <a:ea typeface="HG丸ｺﾞｼｯｸM-PRO" panose="020F0600000000000000" pitchFamily="50" charset="-128"/>
              </a:rPr>
              <a:t>ションは</a:t>
            </a:r>
            <a:r>
              <a:rPr lang="ja-JP" altLang="en-US" sz="900" dirty="0">
                <a:latin typeface="HG丸ｺﾞｼｯｸM-PRO" panose="020F0600000000000000" pitchFamily="50" charset="-128"/>
                <a:ea typeface="HG丸ｺﾞｼｯｸM-PRO" panose="020F0600000000000000" pitchFamily="50" charset="-128"/>
              </a:rPr>
              <a:t>どんな方法で行うのでしょうか</a:t>
            </a:r>
            <a:r>
              <a:rPr kumimoji="1" lang="ja-JP" altLang="en-US" sz="900" dirty="0">
                <a:latin typeface="HG丸ｺﾞｼｯｸM-PRO" panose="020F0600000000000000" pitchFamily="50" charset="-128"/>
                <a:ea typeface="HG丸ｺﾞｼｯｸM-PRO" panose="020F0600000000000000" pitchFamily="50" charset="-128"/>
              </a:rPr>
              <a:t>？</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事業の内容などについて、約</a:t>
            </a:r>
            <a:r>
              <a:rPr lang="en-US" altLang="ja-JP" sz="900" dirty="0">
                <a:latin typeface="HG丸ｺﾞｼｯｸM-PRO" panose="020F0600000000000000" pitchFamily="50" charset="-128"/>
                <a:ea typeface="HG丸ｺﾞｼｯｸM-PRO" panose="020F0600000000000000" pitchFamily="50" charset="-128"/>
              </a:rPr>
              <a:t>10</a:t>
            </a:r>
            <a:r>
              <a:rPr lang="ja-JP" altLang="en-US" sz="900" dirty="0">
                <a:latin typeface="HG丸ｺﾞｼｯｸM-PRO" panose="020F0600000000000000" pitchFamily="50" charset="-128"/>
                <a:ea typeface="HG丸ｺﾞｼｯｸM-PRO" panose="020F0600000000000000" pitchFamily="50" charset="-128"/>
              </a:rPr>
              <a:t>分以内で発表していただきます。手法は問いませんので、パソコンを使用するなど工夫してください。なお、審査委員からの質問もさせていただきます。</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40" name="正方形/長方形 39"/>
          <p:cNvSpPr/>
          <p:nvPr/>
        </p:nvSpPr>
        <p:spPr>
          <a:xfrm>
            <a:off x="5097329" y="3695061"/>
            <a:ext cx="4196335" cy="70602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Ｑ　実績報告のとき、必要経費の領収書など証明書類が無い場合は、どうしたらよいのでしょうか？</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市民の皆さまの税金で、活動を支援しております。収支が明確にならない場合、それが一部であっても交付決定を取り消す場合があります。</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41" name="正方形/長方形 40"/>
          <p:cNvSpPr/>
          <p:nvPr/>
        </p:nvSpPr>
        <p:spPr>
          <a:xfrm>
            <a:off x="5098246" y="4512600"/>
            <a:ext cx="4196335" cy="45485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Ｑ　パソコンで書類を作成したいです。データ（書式）はいただけますか？</a:t>
            </a:r>
            <a:endParaRPr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Ａ　</a:t>
            </a:r>
            <a:r>
              <a:rPr lang="ja-JP" altLang="en-US" sz="900" dirty="0">
                <a:latin typeface="HG丸ｺﾞｼｯｸM-PRO" panose="020F0600000000000000" pitchFamily="50" charset="-128"/>
                <a:ea typeface="HG丸ｺﾞｼｯｸM-PRO" panose="020F0600000000000000" pitchFamily="50" charset="-128"/>
              </a:rPr>
              <a:t>様式は市ＨＰからもダウンロードできます。</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a:t>
            </a:r>
            <a:r>
              <a:rPr lang="en-US" altLang="ja-JP" sz="900" dirty="0">
                <a:latin typeface="HG丸ｺﾞｼｯｸM-PRO" panose="020F0600000000000000" pitchFamily="50" charset="-128"/>
                <a:ea typeface="HG丸ｺﾞｼｯｸM-PRO" panose="020F0600000000000000" pitchFamily="50" charset="-128"/>
              </a:rPr>
              <a:t>https://www.city.nirasaki.lg.jp</a:t>
            </a:r>
            <a:r>
              <a:rPr lang="ja-JP" altLang="en-US" sz="900" dirty="0">
                <a:latin typeface="HG丸ｺﾞｼｯｸM-PRO" panose="020F0600000000000000" pitchFamily="50" charset="-128"/>
                <a:ea typeface="HG丸ｺﾞｼｯｸM-PRO" panose="020F0600000000000000" pitchFamily="50" charset="-128"/>
              </a:rPr>
              <a:t>）</a:t>
            </a:r>
            <a:endParaRPr lang="en-US" altLang="ja-JP" sz="900" dirty="0">
              <a:latin typeface="HG丸ｺﾞｼｯｸM-PRO" panose="020F0600000000000000" pitchFamily="50" charset="-128"/>
              <a:ea typeface="HG丸ｺﾞｼｯｸM-PRO" panose="020F0600000000000000" pitchFamily="50" charset="-128"/>
            </a:endParaRPr>
          </a:p>
          <a:p>
            <a:endParaRPr lang="en-US" altLang="ja-JP" sz="900" dirty="0">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68961" y="5032493"/>
            <a:ext cx="1146100" cy="1392706"/>
          </a:xfrm>
          <a:prstGeom prst="rect">
            <a:avLst/>
          </a:prstGeom>
        </p:spPr>
      </p:pic>
      <p:cxnSp>
        <p:nvCxnSpPr>
          <p:cNvPr id="42" name="直線コネクタ 41"/>
          <p:cNvCxnSpPr/>
          <p:nvPr/>
        </p:nvCxnSpPr>
        <p:spPr>
          <a:xfrm flipH="1">
            <a:off x="4867275" y="514350"/>
            <a:ext cx="1367" cy="5991225"/>
          </a:xfrm>
          <a:prstGeom prst="line">
            <a:avLst/>
          </a:prstGeom>
          <a:ln>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2060947" y="6510205"/>
            <a:ext cx="62730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5</a:t>
            </a:r>
            <a:r>
              <a:rPr lang="ja-JP" altLang="en-US" sz="1200" dirty="0">
                <a:latin typeface="HG丸ｺﾞｼｯｸM-PRO" panose="020F0600000000000000" pitchFamily="50" charset="-128"/>
                <a:ea typeface="HG丸ｺﾞｼｯｸM-PRO" panose="020F0600000000000000" pitchFamily="50" charset="-128"/>
              </a:rPr>
              <a:t>）</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44" name="テキスト ボックス 43"/>
          <p:cNvSpPr txBox="1"/>
          <p:nvPr/>
        </p:nvSpPr>
        <p:spPr>
          <a:xfrm>
            <a:off x="7131477" y="6446755"/>
            <a:ext cx="62730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6</a:t>
            </a:r>
            <a:r>
              <a:rPr lang="ja-JP" altLang="en-US" sz="1200" dirty="0">
                <a:latin typeface="HG丸ｺﾞｼｯｸM-PRO" panose="020F0600000000000000" pitchFamily="50" charset="-128"/>
                <a:ea typeface="HG丸ｺﾞｼｯｸM-PRO" panose="020F0600000000000000" pitchFamily="50" charset="-128"/>
              </a:rPr>
              <a:t>）</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3" name="角丸四角形 2"/>
          <p:cNvSpPr/>
          <p:nvPr/>
        </p:nvSpPr>
        <p:spPr>
          <a:xfrm>
            <a:off x="5171245" y="5105762"/>
            <a:ext cx="2798049" cy="1177921"/>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latin typeface="HG丸ｺﾞｼｯｸM-PRO" panose="020F0600000000000000" pitchFamily="50" charset="-128"/>
                <a:ea typeface="HG丸ｺﾞｼｯｸM-PRO" panose="020F0600000000000000" pitchFamily="50" charset="-128"/>
              </a:rPr>
              <a:t>問い合わせ先　　</a:t>
            </a:r>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a:t>
            </a:r>
            <a:r>
              <a:rPr kumimoji="1" lang="en-US" altLang="ja-JP" sz="1000" dirty="0">
                <a:latin typeface="HG丸ｺﾞｼｯｸM-PRO" panose="020F0600000000000000" pitchFamily="50" charset="-128"/>
                <a:ea typeface="HG丸ｺﾞｼｯｸM-PRO" panose="020F0600000000000000" pitchFamily="50" charset="-128"/>
              </a:rPr>
              <a:t>407-8501</a:t>
            </a:r>
            <a:r>
              <a:rPr kumimoji="1" lang="ja-JP" altLang="en-US" sz="1000" dirty="0">
                <a:latin typeface="HG丸ｺﾞｼｯｸM-PRO" panose="020F0600000000000000" pitchFamily="50" charset="-128"/>
                <a:ea typeface="HG丸ｺﾞｼｯｸM-PRO" panose="020F0600000000000000" pitchFamily="50" charset="-128"/>
              </a:rPr>
              <a:t>　韮崎市水神</a:t>
            </a:r>
            <a:r>
              <a:rPr kumimoji="1" lang="en-US" altLang="ja-JP" sz="1000" dirty="0">
                <a:latin typeface="HG丸ｺﾞｼｯｸM-PRO" panose="020F0600000000000000" pitchFamily="50" charset="-128"/>
                <a:ea typeface="HG丸ｺﾞｼｯｸM-PRO" panose="020F0600000000000000" pitchFamily="50" charset="-128"/>
              </a:rPr>
              <a:t>1-3-1</a:t>
            </a:r>
          </a:p>
          <a:p>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韮崎市役所　財務政策課　政策調整担当</a:t>
            </a:r>
            <a:endParaRPr kumimoji="1" lang="en-US" altLang="ja-JP" sz="1000" dirty="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a:t>
            </a:r>
            <a:r>
              <a:rPr kumimoji="1" lang="en-US" altLang="ja-JP" sz="1000" dirty="0">
                <a:latin typeface="HG丸ｺﾞｼｯｸM-PRO" panose="020F0600000000000000" pitchFamily="50" charset="-128"/>
                <a:ea typeface="HG丸ｺﾞｼｯｸM-PRO" panose="020F0600000000000000" pitchFamily="50" charset="-128"/>
              </a:rPr>
              <a:t>0551-45-9223</a:t>
            </a:r>
          </a:p>
          <a:p>
            <a:r>
              <a:rPr kumimoji="1" lang="en-US" altLang="ja-JP" sz="1000" dirty="0">
                <a:latin typeface="HG丸ｺﾞｼｯｸM-PRO" panose="020F0600000000000000" pitchFamily="50" charset="-128"/>
                <a:ea typeface="HG丸ｺﾞｼｯｸM-PRO" panose="020F0600000000000000" pitchFamily="50" charset="-128"/>
              </a:rPr>
              <a:t>Fax0551-22-8479</a:t>
            </a:r>
          </a:p>
          <a:p>
            <a:r>
              <a:rPr kumimoji="1" lang="en-US" altLang="ja-JP" sz="1000" dirty="0">
                <a:latin typeface="HG丸ｺﾞｼｯｸM-PRO" panose="020F0600000000000000" pitchFamily="50" charset="-128"/>
                <a:ea typeface="HG丸ｺﾞｼｯｸM-PRO" panose="020F0600000000000000" pitchFamily="50" charset="-128"/>
              </a:rPr>
              <a:t>Mail seisaku@city.nirasaki.lg.jp</a:t>
            </a:r>
            <a:r>
              <a:rPr kumimoji="1" lang="ja-JP" altLang="en-US" sz="1000" dirty="0">
                <a:latin typeface="HG丸ｺﾞｼｯｸM-PRO" panose="020F0600000000000000" pitchFamily="50" charset="-128"/>
                <a:ea typeface="HG丸ｺﾞｼｯｸM-PRO" panose="020F0600000000000000" pitchFamily="50" charset="-128"/>
              </a:rPr>
              <a:t>　</a:t>
            </a:r>
            <a:endParaRPr kumimoji="1" lang="en-US" altLang="ja-JP" sz="1000" dirty="0">
              <a:latin typeface="HG丸ｺﾞｼｯｸM-PRO" panose="020F0600000000000000" pitchFamily="50" charset="-128"/>
              <a:ea typeface="HG丸ｺﾞｼｯｸM-PRO" panose="020F0600000000000000" pitchFamily="50" charset="-128"/>
            </a:endParaRPr>
          </a:p>
        </p:txBody>
      </p:sp>
      <p:graphicFrame>
        <p:nvGraphicFramePr>
          <p:cNvPr id="45" name="表 44"/>
          <p:cNvGraphicFramePr>
            <a:graphicFrameLocks noGrp="1"/>
          </p:cNvGraphicFramePr>
          <p:nvPr>
            <p:extLst>
              <p:ext uri="{D42A27DB-BD31-4B8C-83A1-F6EECF244321}">
                <p14:modId xmlns:p14="http://schemas.microsoft.com/office/powerpoint/2010/main" val="2278285609"/>
              </p:ext>
            </p:extLst>
          </p:nvPr>
        </p:nvGraphicFramePr>
        <p:xfrm>
          <a:off x="5067903" y="1040083"/>
          <a:ext cx="4225761" cy="731520"/>
        </p:xfrm>
        <a:graphic>
          <a:graphicData uri="http://schemas.openxmlformats.org/drawingml/2006/table">
            <a:tbl>
              <a:tblPr firstRow="1" bandRow="1">
                <a:tableStyleId>{5C22544A-7EE6-4342-B048-85BDC9FD1C3A}</a:tableStyleId>
              </a:tblPr>
              <a:tblGrid>
                <a:gridCol w="2059112">
                  <a:extLst>
                    <a:ext uri="{9D8B030D-6E8A-4147-A177-3AD203B41FA5}">
                      <a16:colId xmlns:a16="http://schemas.microsoft.com/office/drawing/2014/main" val="3778173314"/>
                    </a:ext>
                  </a:extLst>
                </a:gridCol>
                <a:gridCol w="2166649">
                  <a:extLst>
                    <a:ext uri="{9D8B030D-6E8A-4147-A177-3AD203B41FA5}">
                      <a16:colId xmlns:a16="http://schemas.microsoft.com/office/drawing/2014/main" val="1834759647"/>
                    </a:ext>
                  </a:extLst>
                </a:gridCol>
              </a:tblGrid>
              <a:tr h="199847">
                <a:tc>
                  <a:txBody>
                    <a:bodyPr/>
                    <a:lstStyle/>
                    <a:p>
                      <a:r>
                        <a:rPr kumimoji="1" lang="ja-JP" altLang="en-US" sz="900" dirty="0">
                          <a:latin typeface="HG丸ｺﾞｼｯｸM-PRO" panose="020F0600000000000000" pitchFamily="50" charset="-128"/>
                          <a:ea typeface="HG丸ｺﾞｼｯｸM-PRO" panose="020F0600000000000000" pitchFamily="50" charset="-128"/>
                        </a:rPr>
                        <a:t>様式</a:t>
                      </a: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添付書類等</a:t>
                      </a:r>
                      <a:endParaRPr kumimoji="1" lang="en-US" altLang="ja-JP" sz="9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3312717551"/>
                  </a:ext>
                </a:extLst>
              </a:tr>
              <a:tr h="299541">
                <a:tc>
                  <a:txBody>
                    <a:bodyPr/>
                    <a:lstStyle/>
                    <a:p>
                      <a:r>
                        <a:rPr kumimoji="1" lang="ja-JP" altLang="en-US" sz="900" dirty="0">
                          <a:latin typeface="HG丸ｺﾞｼｯｸM-PRO" panose="020F0600000000000000" pitchFamily="50" charset="-128"/>
                          <a:ea typeface="HG丸ｺﾞｼｯｸM-PRO" panose="020F0600000000000000" pitchFamily="50" charset="-128"/>
                        </a:rPr>
                        <a:t>実績報告書（第</a:t>
                      </a:r>
                      <a:r>
                        <a:rPr kumimoji="1" lang="en-US" altLang="ja-JP" sz="900" dirty="0">
                          <a:latin typeface="HG丸ｺﾞｼｯｸM-PRO" panose="020F0600000000000000" pitchFamily="50" charset="-128"/>
                          <a:ea typeface="HG丸ｺﾞｼｯｸM-PRO" panose="020F0600000000000000" pitchFamily="50" charset="-128"/>
                        </a:rPr>
                        <a:t>9</a:t>
                      </a:r>
                      <a:r>
                        <a:rPr kumimoji="1" lang="ja-JP" altLang="en-US" sz="900" dirty="0">
                          <a:latin typeface="HG丸ｺﾞｼｯｸM-PRO" panose="020F0600000000000000" pitchFamily="50" charset="-128"/>
                          <a:ea typeface="HG丸ｺﾞｼｯｸM-PRO" panose="020F0600000000000000" pitchFamily="50" charset="-128"/>
                        </a:rPr>
                        <a:t>号様式）</a:t>
                      </a:r>
                      <a:endParaRPr kumimoji="1" lang="en-US" altLang="ja-JP" sz="900" dirty="0">
                        <a:latin typeface="HG丸ｺﾞｼｯｸM-PRO" panose="020F0600000000000000" pitchFamily="50" charset="-128"/>
                        <a:ea typeface="HG丸ｺﾞｼｯｸM-PRO" panose="020F0600000000000000" pitchFamily="50" charset="-128"/>
                      </a:endParaRPr>
                    </a:p>
                  </a:txBody>
                  <a:tcPr/>
                </a:tc>
                <a:tc>
                  <a:txBody>
                    <a:bodyPr/>
                    <a:lstStyle/>
                    <a:p>
                      <a:r>
                        <a:rPr kumimoji="1" lang="ja-JP" altLang="en-US" sz="900" dirty="0">
                          <a:latin typeface="HG丸ｺﾞｼｯｸM-PRO" panose="020F0600000000000000" pitchFamily="50" charset="-128"/>
                          <a:ea typeface="HG丸ｺﾞｼｯｸM-PRO" panose="020F0600000000000000" pitchFamily="50" charset="-128"/>
                        </a:rPr>
                        <a:t>・経費の支払いがわかる書類（領収書など）の写し</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・活動中の写真数点</a:t>
                      </a:r>
                    </a:p>
                  </a:txBody>
                  <a:tcPr/>
                </a:tc>
                <a:extLst>
                  <a:ext uri="{0D108BD9-81ED-4DB2-BD59-A6C34878D82A}">
                    <a16:rowId xmlns:a16="http://schemas.microsoft.com/office/drawing/2014/main" val="2854914307"/>
                  </a:ext>
                </a:extLst>
              </a:tr>
            </a:tbl>
          </a:graphicData>
        </a:graphic>
      </p:graphicFrame>
    </p:spTree>
    <p:extLst>
      <p:ext uri="{BB962C8B-B14F-4D97-AF65-F5344CB8AC3E}">
        <p14:creationId xmlns:p14="http://schemas.microsoft.com/office/powerpoint/2010/main" val="1145287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350392" y="415114"/>
            <a:ext cx="3559418" cy="461665"/>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12</a:t>
            </a:r>
            <a:r>
              <a:rPr lang="ja-JP" altLang="en-US" sz="1200" dirty="0">
                <a:latin typeface="HG丸ｺﾞｼｯｸM-PRO" panose="020F0600000000000000" pitchFamily="50" charset="-128"/>
                <a:ea typeface="HG丸ｺﾞｼｯｸM-PRO" panose="020F0600000000000000" pitchFamily="50" charset="-128"/>
              </a:rPr>
              <a:t>　補助金・事業</a:t>
            </a:r>
            <a:r>
              <a:rPr kumimoji="1" lang="ja-JP" altLang="en-US" sz="1200" dirty="0">
                <a:latin typeface="HG丸ｺﾞｼｯｸM-PRO" panose="020F0600000000000000" pitchFamily="50" charset="-128"/>
                <a:ea typeface="HG丸ｺﾞｼｯｸM-PRO" panose="020F0600000000000000" pitchFamily="50" charset="-128"/>
              </a:rPr>
              <a:t>の流れ</a:t>
            </a:r>
            <a:endParaRPr kumimoji="1" lang="en-US" altLang="ja-JP" sz="1200" dirty="0">
              <a:latin typeface="HG丸ｺﾞｼｯｸM-PRO" panose="020F0600000000000000" pitchFamily="50" charset="-128"/>
              <a:ea typeface="HG丸ｺﾞｼｯｸM-PRO" panose="020F0600000000000000" pitchFamily="50" charset="-128"/>
            </a:endParaRPr>
          </a:p>
          <a:p>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341208" y="681823"/>
            <a:ext cx="4225761"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783857" y="796597"/>
            <a:ext cx="3568601" cy="244571"/>
          </a:xfrm>
          <a:prstGeom prst="rect">
            <a:avLst/>
          </a:prstGeom>
          <a:noFill/>
        </p:spPr>
        <p:txBody>
          <a:bodyPr wrap="square" rtlCol="0">
            <a:spAutoFit/>
          </a:bodyPr>
          <a:lstStyle/>
          <a:p>
            <a:r>
              <a:rPr lang="ja-JP" altLang="en-US" sz="1000" b="1" dirty="0">
                <a:latin typeface="HG丸ｺﾞｼｯｸM-PRO" panose="020F0600000000000000" pitchFamily="50" charset="-128"/>
                <a:ea typeface="HG丸ｺﾞｼｯｸM-PRO" panose="020F0600000000000000" pitchFamily="50" charset="-128"/>
              </a:rPr>
              <a:t>事業の公募・提案書の</a:t>
            </a:r>
            <a:r>
              <a:rPr kumimoji="1" lang="ja-JP" altLang="en-US" sz="1000" b="1" dirty="0">
                <a:latin typeface="HG丸ｺﾞｼｯｸM-PRO" panose="020F0600000000000000" pitchFamily="50" charset="-128"/>
                <a:ea typeface="HG丸ｺﾞｼｯｸM-PRO" panose="020F0600000000000000" pitchFamily="50" charset="-128"/>
              </a:rPr>
              <a:t>提出</a:t>
            </a:r>
            <a:r>
              <a:rPr lang="ja-JP" altLang="en-US" sz="900" b="1" dirty="0">
                <a:latin typeface="HG丸ｺﾞｼｯｸM-PRO" panose="020F0600000000000000" pitchFamily="50" charset="-128"/>
                <a:ea typeface="HG丸ｺﾞｼｯｸM-PRO" panose="020F0600000000000000" pitchFamily="50" charset="-128"/>
              </a:rPr>
              <a:t>　　「</a:t>
            </a:r>
            <a:r>
              <a:rPr lang="en-US" altLang="ja-JP" sz="900" b="1" dirty="0">
                <a:latin typeface="HG丸ｺﾞｼｯｸM-PRO" panose="020F0600000000000000" pitchFamily="50" charset="-128"/>
                <a:ea typeface="HG丸ｺﾞｼｯｸM-PRO" panose="020F0600000000000000" pitchFamily="50" charset="-128"/>
              </a:rPr>
              <a:t>4</a:t>
            </a:r>
            <a:r>
              <a:rPr lang="ja-JP" altLang="en-US" sz="900" b="1" dirty="0">
                <a:latin typeface="HG丸ｺﾞｼｯｸM-PRO" panose="020F0600000000000000" pitchFamily="50" charset="-128"/>
                <a:ea typeface="HG丸ｺﾞｼｯｸM-PRO" panose="020F0600000000000000" pitchFamily="50" charset="-128"/>
              </a:rPr>
              <a:t>月１日～</a:t>
            </a:r>
            <a:r>
              <a:rPr lang="en-US" altLang="ja-JP" sz="900" b="1" dirty="0">
                <a:latin typeface="HG丸ｺﾞｼｯｸM-PRO" panose="020F0600000000000000" pitchFamily="50" charset="-128"/>
                <a:ea typeface="HG丸ｺﾞｼｯｸM-PRO" panose="020F0600000000000000" pitchFamily="50" charset="-128"/>
              </a:rPr>
              <a:t>10</a:t>
            </a:r>
            <a:r>
              <a:rPr lang="ja-JP" altLang="en-US" sz="900" b="1" dirty="0">
                <a:latin typeface="HG丸ｺﾞｼｯｸM-PRO" panose="020F0600000000000000" pitchFamily="50" charset="-128"/>
                <a:ea typeface="HG丸ｺﾞｼｯｸM-PRO" panose="020F0600000000000000" pitchFamily="50" charset="-128"/>
              </a:rPr>
              <a:t>月末日まで」</a:t>
            </a:r>
            <a:endParaRPr kumimoji="1" lang="ja-JP" altLang="en-US" sz="900" b="1" dirty="0">
              <a:latin typeface="HG丸ｺﾞｼｯｸM-PRO" panose="020F0600000000000000" pitchFamily="50" charset="-128"/>
              <a:ea typeface="HG丸ｺﾞｼｯｸM-PRO" panose="020F0600000000000000" pitchFamily="50" charset="-128"/>
            </a:endParaRPr>
          </a:p>
        </p:txBody>
      </p:sp>
      <p:sp>
        <p:nvSpPr>
          <p:cNvPr id="16" name="フローチャート: 他ページ結合子 15"/>
          <p:cNvSpPr/>
          <p:nvPr/>
        </p:nvSpPr>
        <p:spPr>
          <a:xfrm>
            <a:off x="1219783" y="1076177"/>
            <a:ext cx="770708" cy="469592"/>
          </a:xfrm>
          <a:prstGeom prst="flowChartOffpage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事業提案書</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19" name="フローチャート: 他ページ結合子 18"/>
          <p:cNvSpPr/>
          <p:nvPr/>
        </p:nvSpPr>
        <p:spPr>
          <a:xfrm>
            <a:off x="1248124" y="2356600"/>
            <a:ext cx="770708" cy="469592"/>
          </a:xfrm>
          <a:prstGeom prst="flowChartOffpageConnector">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審査</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2192207" y="1705001"/>
            <a:ext cx="2146742" cy="369332"/>
          </a:xfrm>
          <a:prstGeom prst="rect">
            <a:avLst/>
          </a:prstGeom>
          <a:noFill/>
        </p:spPr>
        <p:txBody>
          <a:bodyPr wrap="none" rtlCol="0">
            <a:spAutoFit/>
          </a:bodyPr>
          <a:lstStyle/>
          <a:p>
            <a:r>
              <a:rPr kumimoji="1" lang="ja-JP" altLang="en-US" sz="900" b="1" dirty="0">
                <a:solidFill>
                  <a:srgbClr val="FF0000"/>
                </a:solidFill>
                <a:latin typeface="HG丸ｺﾞｼｯｸM-PRO" panose="020F0600000000000000" pitchFamily="50" charset="-128"/>
                <a:ea typeface="HG丸ｺﾞｼｯｸM-PRO" panose="020F0600000000000000" pitchFamily="50" charset="-128"/>
              </a:rPr>
              <a:t>＊事業提案書提出から概ね３週間以内</a:t>
            </a:r>
            <a:endParaRPr kumimoji="1"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900" b="1" dirty="0">
                <a:solidFill>
                  <a:srgbClr val="FF0000"/>
                </a:solidFill>
                <a:latin typeface="HG丸ｺﾞｼｯｸM-PRO" panose="020F0600000000000000" pitchFamily="50" charset="-128"/>
                <a:ea typeface="HG丸ｺﾞｼｯｸM-PRO" panose="020F0600000000000000" pitchFamily="50" charset="-128"/>
              </a:rPr>
              <a:t>に</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審査会を開き審査します。</a:t>
            </a:r>
            <a:endParaRPr kumimoji="1" lang="ja-JP" altLang="en-US" sz="9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2072392" y="4369841"/>
            <a:ext cx="2839239" cy="369332"/>
          </a:xfrm>
          <a:prstGeom prst="rect">
            <a:avLst/>
          </a:prstGeom>
          <a:noFill/>
        </p:spPr>
        <p:txBody>
          <a:bodyPr wrap="none" rtlCol="0">
            <a:spAutoFit/>
          </a:bodyPr>
          <a:lstStyle/>
          <a:p>
            <a:r>
              <a:rPr lang="ja-JP" altLang="en-US" sz="900" b="1" dirty="0">
                <a:latin typeface="HG丸ｺﾞｼｯｸM-PRO" panose="020F0600000000000000" pitchFamily="50" charset="-128"/>
                <a:ea typeface="HG丸ｺﾞｼｯｸM-PRO" panose="020F0600000000000000" pitchFamily="50" charset="-128"/>
              </a:rPr>
              <a:t>交付決定通知書</a:t>
            </a:r>
            <a:endParaRPr lang="en-US" altLang="ja-JP" sz="900" b="1"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交付申請を受け、補助金交付を決定し通知します。</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23" name="フローチャート: 他ページ結合子 22"/>
          <p:cNvSpPr/>
          <p:nvPr/>
        </p:nvSpPr>
        <p:spPr>
          <a:xfrm>
            <a:off x="5627217" y="823958"/>
            <a:ext cx="1985488" cy="469592"/>
          </a:xfrm>
          <a:prstGeom prst="flowChartOffpage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事業変更（中止）承認申請</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24" name="テキスト ボックス 23"/>
          <p:cNvSpPr txBox="1"/>
          <p:nvPr/>
        </p:nvSpPr>
        <p:spPr>
          <a:xfrm>
            <a:off x="5356322" y="255217"/>
            <a:ext cx="4224233" cy="523220"/>
          </a:xfrm>
          <a:prstGeom prst="rect">
            <a:avLst/>
          </a:prstGeom>
          <a:noFill/>
        </p:spPr>
        <p:txBody>
          <a:bodyPr wrap="none" rtlCol="0">
            <a:spAutoFit/>
          </a:bodyPr>
          <a:lstStyle/>
          <a:p>
            <a:r>
              <a:rPr lang="ja-JP" altLang="en-US" sz="1000" b="1" dirty="0">
                <a:latin typeface="HG丸ｺﾞｼｯｸM-PRO" panose="020F0600000000000000" pitchFamily="50" charset="-128"/>
                <a:ea typeface="HG丸ｺﾞｼｯｸM-PRO" panose="020F0600000000000000" pitchFamily="50" charset="-128"/>
              </a:rPr>
              <a:t>＊交付決定後に事業に変更等生じた場合　</a:t>
            </a:r>
            <a:endParaRPr lang="en-US" altLang="ja-JP" sz="1000" b="1"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諸事情等により、事業を縮小・中止することになった場合は、速やかに申請</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をしてください。</a:t>
            </a:r>
          </a:p>
        </p:txBody>
      </p:sp>
      <p:sp>
        <p:nvSpPr>
          <p:cNvPr id="25" name="テキスト ボックス 24"/>
          <p:cNvSpPr txBox="1"/>
          <p:nvPr/>
        </p:nvSpPr>
        <p:spPr>
          <a:xfrm>
            <a:off x="7336405" y="3956198"/>
            <a:ext cx="2368656" cy="369332"/>
          </a:xfrm>
          <a:prstGeom prst="rect">
            <a:avLst/>
          </a:prstGeom>
          <a:noFill/>
        </p:spPr>
        <p:txBody>
          <a:bodyPr wrap="square" rtlCol="0">
            <a:spAutoFit/>
          </a:bodyPr>
          <a:lstStyle/>
          <a:p>
            <a:r>
              <a:rPr lang="ja-JP" altLang="en-US" sz="900" b="1" dirty="0">
                <a:latin typeface="HG丸ｺﾞｼｯｸM-PRO" panose="020F0600000000000000" pitchFamily="50" charset="-128"/>
                <a:ea typeface="HG丸ｺﾞｼｯｸM-PRO" panose="020F0600000000000000" pitchFamily="50" charset="-128"/>
              </a:rPr>
              <a:t>補助金額確定通知</a:t>
            </a:r>
            <a:endParaRPr lang="en-US" altLang="ja-JP" sz="900" b="1"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＊実績報告を受け、補助額を確定します。</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26" name="正方形/長方形 25"/>
          <p:cNvSpPr/>
          <p:nvPr/>
        </p:nvSpPr>
        <p:spPr>
          <a:xfrm>
            <a:off x="455129" y="6022971"/>
            <a:ext cx="4225761" cy="4571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六角形 26"/>
          <p:cNvSpPr/>
          <p:nvPr/>
        </p:nvSpPr>
        <p:spPr>
          <a:xfrm>
            <a:off x="1085196" y="5150237"/>
            <a:ext cx="1140106" cy="483795"/>
          </a:xfrm>
          <a:prstGeom prst="hexag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　事業実施　　　</a:t>
            </a:r>
          </a:p>
        </p:txBody>
      </p:sp>
      <p:sp>
        <p:nvSpPr>
          <p:cNvPr id="28" name="フローチャート: 他ページ結合子 27"/>
          <p:cNvSpPr/>
          <p:nvPr/>
        </p:nvSpPr>
        <p:spPr>
          <a:xfrm>
            <a:off x="998754" y="2983647"/>
            <a:ext cx="1211866" cy="469592"/>
          </a:xfrm>
          <a:prstGeom prst="flowChartOffpageConnector">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採択・不採択の決定</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0" name="テキスト ボックス 29"/>
          <p:cNvSpPr txBox="1"/>
          <p:nvPr/>
        </p:nvSpPr>
        <p:spPr>
          <a:xfrm>
            <a:off x="2321136" y="2903179"/>
            <a:ext cx="2377574" cy="646331"/>
          </a:xfrm>
          <a:prstGeom prst="rect">
            <a:avLst/>
          </a:prstGeom>
          <a:noFill/>
        </p:spPr>
        <p:txBody>
          <a:bodyPr wrap="none" rtlCol="0">
            <a:spAutoFit/>
          </a:bodyPr>
          <a:lstStyle/>
          <a:p>
            <a:r>
              <a:rPr lang="ja-JP" altLang="en-US" sz="900" b="1" dirty="0">
                <a:latin typeface="HG丸ｺﾞｼｯｸM-PRO" panose="020F0600000000000000" pitchFamily="50" charset="-128"/>
                <a:ea typeface="HG丸ｺﾞｼｯｸM-PRO" panose="020F0600000000000000" pitchFamily="50" charset="-128"/>
              </a:rPr>
              <a:t>事業採択・不採択決定通知</a:t>
            </a:r>
            <a:endParaRPr lang="en-US" altLang="ja-JP" sz="900" b="1"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審査会の結果を受け、事業の採択・不採択</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を決定し通知します。</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ここで、交付額についても決定します。</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31" name="フローチャート: 他ページ結合子 30"/>
          <p:cNvSpPr/>
          <p:nvPr/>
        </p:nvSpPr>
        <p:spPr>
          <a:xfrm>
            <a:off x="1269895" y="3674109"/>
            <a:ext cx="770708" cy="469592"/>
          </a:xfrm>
          <a:prstGeom prst="flowChartOffpage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交付申請</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2" name="フローチャート: 他ページ結合子 31"/>
          <p:cNvSpPr/>
          <p:nvPr/>
        </p:nvSpPr>
        <p:spPr>
          <a:xfrm>
            <a:off x="1269895" y="4371191"/>
            <a:ext cx="770708" cy="469592"/>
          </a:xfrm>
          <a:prstGeom prst="flowChartOffpageConnector">
            <a:avLst/>
          </a:prstGeom>
          <a:solidFill>
            <a:srgbClr val="00B0F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交付決定</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3" name="フローチャート: 他ページ結合子 32"/>
          <p:cNvSpPr/>
          <p:nvPr/>
        </p:nvSpPr>
        <p:spPr>
          <a:xfrm>
            <a:off x="5903767" y="1416086"/>
            <a:ext cx="1464870" cy="469592"/>
          </a:xfrm>
          <a:prstGeom prst="flowChartOffpageConnector">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変更・中止承認</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7456826" y="1410499"/>
            <a:ext cx="2377574" cy="369332"/>
          </a:xfrm>
          <a:prstGeom prst="rect">
            <a:avLst/>
          </a:prstGeom>
          <a:noFill/>
        </p:spPr>
        <p:txBody>
          <a:bodyPr wrap="none" rtlCol="0">
            <a:spAutoFit/>
          </a:bodyPr>
          <a:lstStyle/>
          <a:p>
            <a:r>
              <a:rPr lang="ja-JP" altLang="en-US" sz="900" b="1" dirty="0">
                <a:latin typeface="HG丸ｺﾞｼｯｸM-PRO" panose="020F0600000000000000" pitchFamily="50" charset="-128"/>
                <a:ea typeface="HG丸ｺﾞｼｯｸM-PRO" panose="020F0600000000000000" pitchFamily="50" charset="-128"/>
              </a:rPr>
              <a:t>変更（中止）決定通知書</a:t>
            </a:r>
            <a:endParaRPr lang="en-US" altLang="ja-JP" sz="900" b="1"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事業の変更（中止）を決定し通知します。</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5356322" y="2131185"/>
            <a:ext cx="4108817" cy="384721"/>
          </a:xfrm>
          <a:prstGeom prst="rect">
            <a:avLst/>
          </a:prstGeom>
          <a:noFill/>
        </p:spPr>
        <p:txBody>
          <a:bodyPr wrap="none" rtlCol="0">
            <a:spAutoFit/>
          </a:bodyPr>
          <a:lstStyle/>
          <a:p>
            <a:r>
              <a:rPr lang="ja-JP" altLang="en-US" sz="1000" b="1" dirty="0">
                <a:latin typeface="HG丸ｺﾞｼｯｸM-PRO" panose="020F0600000000000000" pitchFamily="50" charset="-128"/>
                <a:ea typeface="HG丸ｺﾞｼｯｸM-PRO" panose="020F0600000000000000" pitchFamily="50" charset="-128"/>
              </a:rPr>
              <a:t>＊事業実施のため概算払いで補助金が欲しい場合　</a:t>
            </a:r>
            <a:endParaRPr lang="en-US" altLang="ja-JP" sz="1000" b="1" dirty="0">
              <a:latin typeface="HG丸ｺﾞｼｯｸM-PRO" panose="020F0600000000000000" pitchFamily="50" charset="-128"/>
              <a:ea typeface="HG丸ｺﾞｼｯｸM-PRO" panose="020F0600000000000000" pitchFamily="50" charset="-128"/>
            </a:endParaRPr>
          </a:p>
          <a:p>
            <a:r>
              <a:rPr kumimoji="1" lang="ja-JP" altLang="en-US" sz="900" dirty="0">
                <a:latin typeface="HG丸ｺﾞｼｯｸM-PRO" panose="020F0600000000000000" pitchFamily="50" charset="-128"/>
                <a:ea typeface="HG丸ｺﾞｼｯｸM-PRO" panose="020F0600000000000000" pitchFamily="50" charset="-128"/>
              </a:rPr>
              <a:t>　市長が必要と認めた場合、交付決定後であれば補助金を概算払いします。</a:t>
            </a:r>
          </a:p>
        </p:txBody>
      </p:sp>
      <p:sp>
        <p:nvSpPr>
          <p:cNvPr id="36" name="フローチャート: 他ページ結合子 35"/>
          <p:cNvSpPr/>
          <p:nvPr/>
        </p:nvSpPr>
        <p:spPr>
          <a:xfrm>
            <a:off x="5614613" y="2586376"/>
            <a:ext cx="1985487" cy="469592"/>
          </a:xfrm>
          <a:prstGeom prst="flowChartOffpage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補助金交付（概算払）請求書</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7" name="テキスト ボックス 36"/>
          <p:cNvSpPr txBox="1"/>
          <p:nvPr/>
        </p:nvSpPr>
        <p:spPr>
          <a:xfrm>
            <a:off x="7620487" y="2585873"/>
            <a:ext cx="1800493" cy="369332"/>
          </a:xfrm>
          <a:prstGeom prst="rect">
            <a:avLst/>
          </a:prstGeom>
          <a:noFill/>
        </p:spPr>
        <p:txBody>
          <a:bodyPr wrap="none" rtlCol="0">
            <a:spAutoFit/>
          </a:bodyPr>
          <a:lstStyle/>
          <a:p>
            <a:r>
              <a:rPr lang="ja-JP" altLang="en-US" sz="900" b="1" dirty="0">
                <a:solidFill>
                  <a:srgbClr val="FF0000"/>
                </a:solidFill>
                <a:latin typeface="HG丸ｺﾞｼｯｸM-PRO" panose="020F0600000000000000" pitchFamily="50" charset="-128"/>
                <a:ea typeface="HG丸ｺﾞｼｯｸM-PRO" panose="020F0600000000000000" pitchFamily="50" charset="-128"/>
              </a:rPr>
              <a:t>＊交付決定額の７割を限度に概</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900" b="1" dirty="0">
                <a:solidFill>
                  <a:srgbClr val="FF0000"/>
                </a:solidFill>
                <a:latin typeface="HG丸ｺﾞｼｯｸM-PRO" panose="020F0600000000000000" pitchFamily="50" charset="-128"/>
                <a:ea typeface="HG丸ｺﾞｼｯｸM-PRO" panose="020F0600000000000000" pitchFamily="50" charset="-128"/>
              </a:rPr>
              <a:t>算払いします。（第</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6</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号様式）</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2" name="角丸四角形 1"/>
          <p:cNvSpPr/>
          <p:nvPr/>
        </p:nvSpPr>
        <p:spPr>
          <a:xfrm>
            <a:off x="5125201" y="164762"/>
            <a:ext cx="4687258" cy="3035293"/>
          </a:xfrm>
          <a:prstGeom prst="roundRect">
            <a:avLst/>
          </a:prstGeom>
          <a:noFill/>
          <a:ln>
            <a:solidFill>
              <a:srgbClr val="C00000"/>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9" name="六角形 38"/>
          <p:cNvSpPr/>
          <p:nvPr/>
        </p:nvSpPr>
        <p:spPr>
          <a:xfrm>
            <a:off x="5627217" y="3317460"/>
            <a:ext cx="2017970" cy="483795"/>
          </a:xfrm>
          <a:prstGeom prst="hexag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900" dirty="0">
                <a:latin typeface="HG丸ｺﾞｼｯｸM-PRO" panose="020F0600000000000000" pitchFamily="50" charset="-128"/>
                <a:ea typeface="HG丸ｺﾞｼｯｸM-PRO" panose="020F0600000000000000" pitchFamily="50" charset="-128"/>
              </a:rPr>
              <a:t>事業終了後に実績報告提出　　　</a:t>
            </a:r>
          </a:p>
        </p:txBody>
      </p:sp>
      <p:sp>
        <p:nvSpPr>
          <p:cNvPr id="40" name="フローチャート: 他ページ結合子 39"/>
          <p:cNvSpPr/>
          <p:nvPr/>
        </p:nvSpPr>
        <p:spPr>
          <a:xfrm>
            <a:off x="6017728" y="3959299"/>
            <a:ext cx="1323812" cy="469592"/>
          </a:xfrm>
          <a:prstGeom prst="flowChartOffpageConnector">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補助金額の確定</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42" name="フローチャート: 他ページ結合子 41"/>
          <p:cNvSpPr/>
          <p:nvPr/>
        </p:nvSpPr>
        <p:spPr>
          <a:xfrm>
            <a:off x="6120739" y="4586935"/>
            <a:ext cx="1117789" cy="469592"/>
          </a:xfrm>
          <a:prstGeom prst="flowChartOffpage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補助金交付請求</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43" name="フローチャート: 他ページ結合子 42"/>
          <p:cNvSpPr/>
          <p:nvPr/>
        </p:nvSpPr>
        <p:spPr>
          <a:xfrm>
            <a:off x="5945860" y="5215009"/>
            <a:ext cx="1464870" cy="469592"/>
          </a:xfrm>
          <a:prstGeom prst="flowChartOffpageConnector">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補助金交付</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44" name="テキスト ボックス 43"/>
          <p:cNvSpPr txBox="1"/>
          <p:nvPr/>
        </p:nvSpPr>
        <p:spPr>
          <a:xfrm>
            <a:off x="2130101" y="1035228"/>
            <a:ext cx="2492990" cy="369332"/>
          </a:xfrm>
          <a:prstGeom prst="rect">
            <a:avLst/>
          </a:prstGeom>
          <a:noFill/>
        </p:spPr>
        <p:txBody>
          <a:bodyPr wrap="none" rtlCol="0">
            <a:spAutoFit/>
          </a:bodyPr>
          <a:lstStyle/>
          <a:p>
            <a:r>
              <a:rPr lang="ja-JP" altLang="en-US" sz="900" b="1" dirty="0">
                <a:solidFill>
                  <a:srgbClr val="FF0000"/>
                </a:solidFill>
                <a:latin typeface="HG丸ｺﾞｼｯｸM-PRO" panose="020F0600000000000000" pitchFamily="50" charset="-128"/>
                <a:ea typeface="HG丸ｺﾞｼｯｸM-PRO" panose="020F0600000000000000" pitchFamily="50" charset="-128"/>
              </a:rPr>
              <a:t>＊事業実施計画書等を提出してもらいます。</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900" b="1" dirty="0">
                <a:solidFill>
                  <a:srgbClr val="FF0000"/>
                </a:solidFill>
                <a:latin typeface="HG丸ｺﾞｼｯｸM-PRO" panose="020F0600000000000000" pitchFamily="50" charset="-128"/>
                <a:ea typeface="HG丸ｺﾞｼｯｸM-PRO" panose="020F0600000000000000" pitchFamily="50" charset="-128"/>
              </a:rPr>
              <a:t>（第１号様式）及び（第２号様式）</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45" name="フローチャート: 他ページ結合子 44"/>
          <p:cNvSpPr/>
          <p:nvPr/>
        </p:nvSpPr>
        <p:spPr>
          <a:xfrm>
            <a:off x="2519427" y="281192"/>
            <a:ext cx="655847" cy="356651"/>
          </a:xfrm>
          <a:prstGeom prst="flowChartOffpage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申請団体</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46" name="フローチャート: 他ページ結合子 45"/>
          <p:cNvSpPr/>
          <p:nvPr/>
        </p:nvSpPr>
        <p:spPr>
          <a:xfrm>
            <a:off x="3463294" y="280538"/>
            <a:ext cx="680082" cy="344238"/>
          </a:xfrm>
          <a:prstGeom prst="flowChartOffpageConnector">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市</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47" name="フローチャート: 他ページ結合子 46"/>
          <p:cNvSpPr/>
          <p:nvPr/>
        </p:nvSpPr>
        <p:spPr>
          <a:xfrm>
            <a:off x="1105357" y="1710740"/>
            <a:ext cx="998661" cy="469592"/>
          </a:xfrm>
          <a:prstGeom prst="flowChartOffpageConnector">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latin typeface="HG丸ｺﾞｼｯｸM-PRO" panose="020F0600000000000000" pitchFamily="50" charset="-128"/>
                <a:ea typeface="HG丸ｺﾞｼｯｸM-PRO" panose="020F0600000000000000" pitchFamily="50" charset="-128"/>
              </a:rPr>
              <a:t>プレゼンテ</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ション</a:t>
            </a: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8" name="テキスト ボックス 37"/>
          <p:cNvSpPr txBox="1"/>
          <p:nvPr/>
        </p:nvSpPr>
        <p:spPr>
          <a:xfrm>
            <a:off x="2130101" y="3662282"/>
            <a:ext cx="2608406" cy="369332"/>
          </a:xfrm>
          <a:prstGeom prst="rect">
            <a:avLst/>
          </a:prstGeom>
          <a:noFill/>
        </p:spPr>
        <p:txBody>
          <a:bodyPr wrap="none" rtlCol="0">
            <a:spAutoFit/>
          </a:bodyPr>
          <a:lstStyle/>
          <a:p>
            <a:r>
              <a:rPr kumimoji="1" lang="ja-JP" altLang="en-US" sz="900" b="1" dirty="0">
                <a:solidFill>
                  <a:srgbClr val="FF0000"/>
                </a:solidFill>
                <a:latin typeface="HG丸ｺﾞｼｯｸM-PRO" panose="020F0600000000000000" pitchFamily="50" charset="-128"/>
                <a:ea typeface="HG丸ｺﾞｼｯｸM-PRO" panose="020F0600000000000000" pitchFamily="50" charset="-128"/>
              </a:rPr>
              <a:t>＊</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採択決定通知を受けた団体は、交付申請書を</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900" b="1" dirty="0">
                <a:solidFill>
                  <a:srgbClr val="FF0000"/>
                </a:solidFill>
                <a:latin typeface="HG丸ｺﾞｼｯｸM-PRO" panose="020F0600000000000000" pitchFamily="50" charset="-128"/>
                <a:ea typeface="HG丸ｺﾞｼｯｸM-PRO" panose="020F0600000000000000" pitchFamily="50" charset="-128"/>
              </a:rPr>
              <a:t>提出してください。（第４号様式）</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41" name="テキスト ボックス 40"/>
          <p:cNvSpPr txBox="1"/>
          <p:nvPr/>
        </p:nvSpPr>
        <p:spPr>
          <a:xfrm>
            <a:off x="2148012" y="5130991"/>
            <a:ext cx="2723823" cy="507831"/>
          </a:xfrm>
          <a:prstGeom prst="rect">
            <a:avLst/>
          </a:prstGeom>
          <a:noFill/>
        </p:spPr>
        <p:txBody>
          <a:bodyPr wrap="none" rtlCol="0">
            <a:spAutoFit/>
          </a:bodyPr>
          <a:lstStyle/>
          <a:p>
            <a:r>
              <a:rPr kumimoji="1" lang="ja-JP" altLang="en-US"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団体は、実施計画に基づき活動してください。</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なお、補助金の交付対象となる期間は交付決定</a:t>
            </a:r>
            <a:endParaRPr lang="en-US" altLang="ja-JP" sz="900" dirty="0">
              <a:latin typeface="HG丸ｺﾞｼｯｸM-PRO" panose="020F0600000000000000" pitchFamily="50" charset="-128"/>
              <a:ea typeface="HG丸ｺﾞｼｯｸM-PRO" panose="020F0600000000000000" pitchFamily="50" charset="-128"/>
            </a:endParaRPr>
          </a:p>
          <a:p>
            <a:r>
              <a:rPr lang="ja-JP" altLang="en-US" sz="900" dirty="0">
                <a:latin typeface="HG丸ｺﾞｼｯｸM-PRO" panose="020F0600000000000000" pitchFamily="50" charset="-128"/>
                <a:ea typeface="HG丸ｺﾞｼｯｸM-PRO" panose="020F0600000000000000" pitchFamily="50" charset="-128"/>
              </a:rPr>
              <a:t>日から３月３１日までになります。</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48" name="テキスト ボックス 47"/>
          <p:cNvSpPr txBox="1"/>
          <p:nvPr/>
        </p:nvSpPr>
        <p:spPr>
          <a:xfrm>
            <a:off x="7599035" y="757600"/>
            <a:ext cx="1915909" cy="507831"/>
          </a:xfrm>
          <a:prstGeom prst="rect">
            <a:avLst/>
          </a:prstGeom>
          <a:noFill/>
        </p:spPr>
        <p:txBody>
          <a:bodyPr wrap="none" rtlCol="0">
            <a:spAutoFit/>
          </a:bodyPr>
          <a:lstStyle/>
          <a:p>
            <a:r>
              <a:rPr kumimoji="1" lang="ja-JP" altLang="en-US" sz="900" b="1" dirty="0">
                <a:solidFill>
                  <a:srgbClr val="FF0000"/>
                </a:solidFill>
                <a:latin typeface="HG丸ｺﾞｼｯｸM-PRO" panose="020F0600000000000000" pitchFamily="50" charset="-128"/>
                <a:ea typeface="HG丸ｺﾞｼｯｸM-PRO" panose="020F0600000000000000" pitchFamily="50" charset="-128"/>
              </a:rPr>
              <a:t>＊</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事業内容を変更・中止する場合</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900" b="1" dirty="0">
                <a:solidFill>
                  <a:srgbClr val="FF0000"/>
                </a:solidFill>
                <a:latin typeface="HG丸ｺﾞｼｯｸM-PRO" panose="020F0600000000000000" pitchFamily="50" charset="-128"/>
                <a:ea typeface="HG丸ｺﾞｼｯｸM-PRO" panose="020F0600000000000000" pitchFamily="50" charset="-128"/>
              </a:rPr>
              <a:t>直ちに申請してください。</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900" b="1" dirty="0">
                <a:solidFill>
                  <a:srgbClr val="FF0000"/>
                </a:solidFill>
                <a:latin typeface="HG丸ｺﾞｼｯｸM-PRO" panose="020F0600000000000000" pitchFamily="50" charset="-128"/>
                <a:ea typeface="HG丸ｺﾞｼｯｸM-PRO" panose="020F0600000000000000" pitchFamily="50" charset="-128"/>
              </a:rPr>
              <a:t>（第</a:t>
            </a:r>
            <a:r>
              <a:rPr kumimoji="1" lang="en-US" altLang="ja-JP" sz="900" b="1" dirty="0">
                <a:solidFill>
                  <a:srgbClr val="FF0000"/>
                </a:solidFill>
                <a:latin typeface="HG丸ｺﾞｼｯｸM-PRO" panose="020F0600000000000000" pitchFamily="50" charset="-128"/>
                <a:ea typeface="HG丸ｺﾞｼｯｸM-PRO" panose="020F0600000000000000" pitchFamily="50" charset="-128"/>
              </a:rPr>
              <a:t>7</a:t>
            </a:r>
            <a:r>
              <a:rPr kumimoji="1" lang="ja-JP" altLang="en-US" sz="900" b="1" dirty="0">
                <a:solidFill>
                  <a:srgbClr val="FF0000"/>
                </a:solidFill>
                <a:latin typeface="HG丸ｺﾞｼｯｸM-PRO" panose="020F0600000000000000" pitchFamily="50" charset="-128"/>
                <a:ea typeface="HG丸ｺﾞｼｯｸM-PRO" panose="020F0600000000000000" pitchFamily="50" charset="-128"/>
              </a:rPr>
              <a:t>号様式）</a:t>
            </a:r>
            <a:endParaRPr kumimoji="1" lang="en-US" altLang="ja-JP" sz="9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49" name="テキスト ボックス 48"/>
          <p:cNvSpPr txBox="1"/>
          <p:nvPr/>
        </p:nvSpPr>
        <p:spPr>
          <a:xfrm>
            <a:off x="7612704" y="3264067"/>
            <a:ext cx="2002471" cy="646331"/>
          </a:xfrm>
          <a:prstGeom prst="rect">
            <a:avLst/>
          </a:prstGeom>
          <a:noFill/>
        </p:spPr>
        <p:txBody>
          <a:bodyPr wrap="none" rtlCol="0">
            <a:spAutoFit/>
          </a:bodyPr>
          <a:lstStyle/>
          <a:p>
            <a:r>
              <a:rPr lang="ja-JP" altLang="en-US" sz="900" b="1" dirty="0">
                <a:solidFill>
                  <a:srgbClr val="FF0000"/>
                </a:solidFill>
                <a:latin typeface="HG丸ｺﾞｼｯｸM-PRO" panose="020F0600000000000000" pitchFamily="50" charset="-128"/>
                <a:ea typeface="HG丸ｺﾞｼｯｸM-PRO" panose="020F0600000000000000" pitchFamily="50" charset="-128"/>
              </a:rPr>
              <a:t>＊事業終了後</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10</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日以内又は翌年度</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900" b="1" dirty="0">
                <a:solidFill>
                  <a:srgbClr val="FF0000"/>
                </a:solidFill>
                <a:latin typeface="HG丸ｺﾞｼｯｸM-PRO" panose="020F0600000000000000" pitchFamily="50" charset="-128"/>
                <a:ea typeface="HG丸ｺﾞｼｯｸM-PRO" panose="020F0600000000000000" pitchFamily="50" charset="-128"/>
              </a:rPr>
              <a:t>の</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4</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月</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10</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日のどちらか早い日まで</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900" b="1" dirty="0">
                <a:solidFill>
                  <a:srgbClr val="FF0000"/>
                </a:solidFill>
                <a:latin typeface="HG丸ｺﾞｼｯｸM-PRO" panose="020F0600000000000000" pitchFamily="50" charset="-128"/>
                <a:ea typeface="HG丸ｺﾞｼｯｸM-PRO" panose="020F0600000000000000" pitchFamily="50" charset="-128"/>
              </a:rPr>
              <a:t>に実績報告書（第</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9</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号様式）を提出</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900" b="1" dirty="0">
                <a:solidFill>
                  <a:srgbClr val="FF0000"/>
                </a:solidFill>
                <a:latin typeface="HG丸ｺﾞｼｯｸM-PRO" panose="020F0600000000000000" pitchFamily="50" charset="-128"/>
                <a:ea typeface="HG丸ｺﾞｼｯｸM-PRO" panose="020F0600000000000000" pitchFamily="50" charset="-128"/>
              </a:rPr>
              <a:t>してください。</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50" name="テキスト ボックス 49"/>
          <p:cNvSpPr txBox="1"/>
          <p:nvPr/>
        </p:nvSpPr>
        <p:spPr>
          <a:xfrm>
            <a:off x="7310494" y="4602027"/>
            <a:ext cx="2204450" cy="369332"/>
          </a:xfrm>
          <a:prstGeom prst="rect">
            <a:avLst/>
          </a:prstGeom>
          <a:noFill/>
        </p:spPr>
        <p:txBody>
          <a:bodyPr wrap="none" rtlCol="0">
            <a:spAutoFit/>
          </a:bodyPr>
          <a:lstStyle/>
          <a:p>
            <a:r>
              <a:rPr lang="ja-JP" altLang="en-US" sz="900" b="1" dirty="0">
                <a:solidFill>
                  <a:srgbClr val="FF0000"/>
                </a:solidFill>
                <a:latin typeface="HG丸ｺﾞｼｯｸM-PRO" panose="020F0600000000000000" pitchFamily="50" charset="-128"/>
                <a:ea typeface="HG丸ｺﾞｼｯｸM-PRO" panose="020F0600000000000000" pitchFamily="50" charset="-128"/>
              </a:rPr>
              <a:t>＊補助金交付請求書（第</a:t>
            </a:r>
            <a:r>
              <a:rPr lang="en-US" altLang="ja-JP" sz="900" b="1" dirty="0">
                <a:solidFill>
                  <a:srgbClr val="FF0000"/>
                </a:solidFill>
                <a:latin typeface="HG丸ｺﾞｼｯｸM-PRO" panose="020F0600000000000000" pitchFamily="50" charset="-128"/>
                <a:ea typeface="HG丸ｺﾞｼｯｸM-PRO" panose="020F0600000000000000" pitchFamily="50" charset="-128"/>
              </a:rPr>
              <a:t>11</a:t>
            </a:r>
            <a:r>
              <a:rPr lang="ja-JP" altLang="en-US" sz="900" b="1" dirty="0">
                <a:solidFill>
                  <a:srgbClr val="FF0000"/>
                </a:solidFill>
                <a:latin typeface="HG丸ｺﾞｼｯｸM-PRO" panose="020F0600000000000000" pitchFamily="50" charset="-128"/>
                <a:ea typeface="HG丸ｺﾞｼｯｸM-PRO" panose="020F0600000000000000" pitchFamily="50" charset="-128"/>
              </a:rPr>
              <a:t>号様式）を</a:t>
            </a:r>
            <a:endParaRPr lang="en-US" altLang="ja-JP" sz="9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900" b="1" dirty="0">
                <a:solidFill>
                  <a:srgbClr val="FF0000"/>
                </a:solidFill>
                <a:latin typeface="HG丸ｺﾞｼｯｸM-PRO" panose="020F0600000000000000" pitchFamily="50" charset="-128"/>
                <a:ea typeface="HG丸ｺﾞｼｯｸM-PRO" panose="020F0600000000000000" pitchFamily="50" charset="-128"/>
              </a:rPr>
              <a:t>提出してください。</a:t>
            </a:r>
          </a:p>
        </p:txBody>
      </p:sp>
      <p:sp>
        <p:nvSpPr>
          <p:cNvPr id="51" name="テキスト ボックス 50"/>
          <p:cNvSpPr txBox="1"/>
          <p:nvPr/>
        </p:nvSpPr>
        <p:spPr>
          <a:xfrm>
            <a:off x="7504515" y="5246407"/>
            <a:ext cx="2232777" cy="230832"/>
          </a:xfrm>
          <a:prstGeom prst="rect">
            <a:avLst/>
          </a:prstGeom>
          <a:noFill/>
        </p:spPr>
        <p:txBody>
          <a:bodyPr wrap="square" rtlCol="0">
            <a:spAutoFit/>
          </a:bodyPr>
          <a:lstStyle/>
          <a:p>
            <a:r>
              <a:rPr lang="ja-JP" altLang="en-US" sz="900" dirty="0">
                <a:latin typeface="HG丸ｺﾞｼｯｸM-PRO" panose="020F0600000000000000" pitchFamily="50" charset="-128"/>
                <a:ea typeface="HG丸ｺﾞｼｯｸM-PRO" panose="020F0600000000000000" pitchFamily="50" charset="-128"/>
              </a:rPr>
              <a:t>＊請求を受け、補助金を交付します。</a:t>
            </a:r>
            <a:endParaRPr kumimoji="1" lang="ja-JP" altLang="en-US" sz="900" dirty="0">
              <a:latin typeface="HG丸ｺﾞｼｯｸM-PRO" panose="020F0600000000000000" pitchFamily="50" charset="-128"/>
              <a:ea typeface="HG丸ｺﾞｼｯｸM-PRO" panose="020F0600000000000000" pitchFamily="50" charset="-128"/>
            </a:endParaRPr>
          </a:p>
        </p:txBody>
      </p:sp>
      <p:cxnSp>
        <p:nvCxnSpPr>
          <p:cNvPr id="52" name="直線コネクタ 51"/>
          <p:cNvCxnSpPr/>
          <p:nvPr/>
        </p:nvCxnSpPr>
        <p:spPr>
          <a:xfrm flipH="1">
            <a:off x="4867275" y="514350"/>
            <a:ext cx="1367" cy="5991225"/>
          </a:xfrm>
          <a:prstGeom prst="line">
            <a:avLst/>
          </a:prstGeom>
          <a:ln>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1923915" y="6445010"/>
            <a:ext cx="62730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7</a:t>
            </a:r>
            <a:r>
              <a:rPr lang="ja-JP" altLang="en-US" sz="1200" dirty="0">
                <a:latin typeface="HG丸ｺﾞｼｯｸM-PRO" panose="020F0600000000000000" pitchFamily="50" charset="-128"/>
                <a:ea typeface="HG丸ｺﾞｼｯｸM-PRO" panose="020F0600000000000000" pitchFamily="50" charset="-128"/>
              </a:rPr>
              <a:t>）</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54" name="テキスト ボックス 53"/>
          <p:cNvSpPr txBox="1"/>
          <p:nvPr/>
        </p:nvSpPr>
        <p:spPr>
          <a:xfrm>
            <a:off x="7190865" y="6431227"/>
            <a:ext cx="62730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8</a:t>
            </a:r>
            <a:r>
              <a:rPr lang="ja-JP" altLang="en-US" sz="1200" dirty="0">
                <a:latin typeface="HG丸ｺﾞｼｯｸM-PRO" panose="020F0600000000000000" pitchFamily="50" charset="-128"/>
                <a:ea typeface="HG丸ｺﾞｼｯｸM-PRO" panose="020F0600000000000000" pitchFamily="50" charset="-128"/>
              </a:rPr>
              <a:t>）</a:t>
            </a:r>
            <a:endParaRPr kumimoji="1" lang="en-US" altLang="ja-JP" sz="1200" dirty="0">
              <a:latin typeface="HG丸ｺﾞｼｯｸM-PRO" panose="020F0600000000000000" pitchFamily="50" charset="-128"/>
              <a:ea typeface="HG丸ｺﾞｼｯｸM-PRO" panose="020F0600000000000000" pitchFamily="50" charset="-128"/>
            </a:endParaRPr>
          </a:p>
        </p:txBody>
      </p:sp>
      <p:sp>
        <p:nvSpPr>
          <p:cNvPr id="55" name="正方形/長方形 54"/>
          <p:cNvSpPr/>
          <p:nvPr/>
        </p:nvSpPr>
        <p:spPr>
          <a:xfrm>
            <a:off x="5115013" y="6030329"/>
            <a:ext cx="4225761" cy="45719"/>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43516804"/>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1939</TotalTime>
  <Words>2734</Words>
  <Application>Microsoft Office PowerPoint</Application>
  <PresentationFormat>A4 210 x 297 mm</PresentationFormat>
  <Paragraphs>286</Paragraphs>
  <Slides>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HG丸ｺﾞｼｯｸM-PRO</vt:lpstr>
      <vt:lpstr>メイリオ</vt:lpstr>
      <vt:lpstr>Arial</vt:lpstr>
      <vt:lpstr>Trebuchet MS</vt:lpstr>
      <vt:lpstr>Wingdings 3</vt:lpstr>
      <vt:lpstr>ファセット</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韮崎市役所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英俊</dc:creator>
  <cp:lastModifiedBy>佐藤馨</cp:lastModifiedBy>
  <cp:revision>234</cp:revision>
  <cp:lastPrinted>2024-04-12T09:37:48Z</cp:lastPrinted>
  <dcterms:created xsi:type="dcterms:W3CDTF">2019-08-27T02:24:10Z</dcterms:created>
  <dcterms:modified xsi:type="dcterms:W3CDTF">2025-04-01T06:29:03Z</dcterms:modified>
</cp:coreProperties>
</file>